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9" r:id="rId2"/>
    <p:sldId id="257" r:id="rId3"/>
    <p:sldId id="280" r:id="rId4"/>
    <p:sldId id="278" r:id="rId5"/>
    <p:sldId id="260" r:id="rId6"/>
    <p:sldId id="274" r:id="rId7"/>
    <p:sldId id="275" r:id="rId8"/>
    <p:sldId id="276" r:id="rId9"/>
    <p:sldId id="277" r:id="rId10"/>
    <p:sldId id="273" r:id="rId11"/>
    <p:sldId id="261" r:id="rId12"/>
    <p:sldId id="281" r:id="rId13"/>
    <p:sldId id="282" r:id="rId14"/>
    <p:sldId id="283" r:id="rId15"/>
    <p:sldId id="284" r:id="rId16"/>
    <p:sldId id="285" r:id="rId17"/>
    <p:sldId id="279" r:id="rId18"/>
    <p:sldId id="267" r:id="rId19"/>
    <p:sldId id="262" r:id="rId20"/>
    <p:sldId id="264" r:id="rId21"/>
    <p:sldId id="265" r:id="rId22"/>
    <p:sldId id="268" r:id="rId23"/>
    <p:sldId id="272" r:id="rId24"/>
    <p:sldId id="259" r:id="rId25"/>
    <p:sldId id="286" r:id="rId26"/>
    <p:sldId id="287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7CE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4" autoAdjust="0"/>
    <p:restoredTop sz="89065" autoAdjust="0"/>
  </p:normalViewPr>
  <p:slideViewPr>
    <p:cSldViewPr snapToGrid="0">
      <p:cViewPr>
        <p:scale>
          <a:sx n="82" d="100"/>
          <a:sy n="82" d="100"/>
        </p:scale>
        <p:origin x="35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1B0BA7-3BC7-4687-B713-4E1D7BFE6F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BB9E73D-E7CB-47FC-97CB-3DDAED2FF798}">
      <dgm:prSet phldrT="[文字]"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TW" altLang="en-US" sz="3200" b="1" dirty="0" smtClean="0">
              <a:solidFill>
                <a:schemeClr val="bg1"/>
              </a:solidFill>
            </a:rPr>
            <a:t>支持者</a:t>
          </a:r>
          <a:endParaRPr lang="zh-TW" altLang="en-US" sz="3200" b="1" dirty="0">
            <a:solidFill>
              <a:schemeClr val="bg1"/>
            </a:solidFill>
          </a:endParaRPr>
        </a:p>
      </dgm:t>
    </dgm:pt>
    <dgm:pt modelId="{FAA0F31A-8DC8-4639-89A1-48558090808B}" type="parTrans" cxnId="{19D1FECD-8581-44FB-B789-692B6A0C7E2B}">
      <dgm:prSet/>
      <dgm:spPr/>
      <dgm:t>
        <a:bodyPr/>
        <a:lstStyle/>
        <a:p>
          <a:endParaRPr lang="zh-TW" altLang="en-US"/>
        </a:p>
      </dgm:t>
    </dgm:pt>
    <dgm:pt modelId="{0D0EF658-63BB-4737-82E0-B69847422F0F}" type="sibTrans" cxnId="{19D1FECD-8581-44FB-B789-692B6A0C7E2B}">
      <dgm:prSet/>
      <dgm:spPr>
        <a:noFill/>
      </dgm:spPr>
      <dgm:t>
        <a:bodyPr/>
        <a:lstStyle/>
        <a:p>
          <a:endParaRPr lang="zh-TW" altLang="en-US"/>
        </a:p>
      </dgm:t>
    </dgm:pt>
    <dgm:pt modelId="{AE25A8A7-D785-411E-BF14-5C64E7A2C074}">
      <dgm:prSet phldrT="[文字]" custT="1"/>
      <dgm:spPr>
        <a:solidFill>
          <a:srgbClr val="F1A069"/>
        </a:solidFill>
      </dgm:spPr>
      <dgm:t>
        <a:bodyPr/>
        <a:lstStyle/>
        <a:p>
          <a:r>
            <a:rPr lang="zh-TW" altLang="en-US" sz="3200" b="1" dirty="0" smtClean="0">
              <a:solidFill>
                <a:schemeClr val="bg1"/>
              </a:solidFill>
            </a:rPr>
            <a:t>場景</a:t>
          </a:r>
          <a:endParaRPr lang="zh-TW" altLang="en-US" sz="3200" b="1" dirty="0">
            <a:solidFill>
              <a:schemeClr val="bg1"/>
            </a:solidFill>
          </a:endParaRPr>
        </a:p>
      </dgm:t>
    </dgm:pt>
    <dgm:pt modelId="{A8413A63-BE49-49A8-BB1B-3BE28D448434}" type="parTrans" cxnId="{99AF88FB-1F50-422E-A607-BA5E3A15F992}">
      <dgm:prSet/>
      <dgm:spPr/>
      <dgm:t>
        <a:bodyPr/>
        <a:lstStyle/>
        <a:p>
          <a:endParaRPr lang="zh-TW" altLang="en-US"/>
        </a:p>
      </dgm:t>
    </dgm:pt>
    <dgm:pt modelId="{6B9A8553-C1DB-415C-8933-BA18EC38518F}" type="sibTrans" cxnId="{99AF88FB-1F50-422E-A607-BA5E3A15F992}">
      <dgm:prSet/>
      <dgm:spPr>
        <a:noFill/>
      </dgm:spPr>
      <dgm:t>
        <a:bodyPr/>
        <a:lstStyle/>
        <a:p>
          <a:endParaRPr lang="zh-TW" altLang="en-US"/>
        </a:p>
      </dgm:t>
    </dgm:pt>
    <dgm:pt modelId="{9525C917-27B1-49EF-B94F-55A2B12FB6BF}">
      <dgm:prSet phldrT="[文字]" custT="1"/>
      <dgm:spPr>
        <a:solidFill>
          <a:srgbClr val="A0CC82"/>
        </a:solidFill>
      </dgm:spPr>
      <dgm:t>
        <a:bodyPr/>
        <a:lstStyle/>
        <a:p>
          <a:r>
            <a:rPr lang="zh-TW" altLang="en-US" sz="3200" b="1" dirty="0" smtClean="0">
              <a:solidFill>
                <a:schemeClr val="bg1"/>
              </a:solidFill>
            </a:rPr>
            <a:t>故事特徵</a:t>
          </a:r>
          <a:endParaRPr lang="zh-TW" altLang="en-US" sz="3200" b="1" dirty="0">
            <a:solidFill>
              <a:schemeClr val="bg1"/>
            </a:solidFill>
          </a:endParaRPr>
        </a:p>
      </dgm:t>
    </dgm:pt>
    <dgm:pt modelId="{894D093F-44AA-45E6-BB25-3BD3FCD848DD}" type="parTrans" cxnId="{CA06EE82-3661-4EE6-8BF2-8B271E076C03}">
      <dgm:prSet/>
      <dgm:spPr/>
      <dgm:t>
        <a:bodyPr/>
        <a:lstStyle/>
        <a:p>
          <a:endParaRPr lang="zh-TW" altLang="en-US"/>
        </a:p>
      </dgm:t>
    </dgm:pt>
    <dgm:pt modelId="{8D856C40-1D06-41F0-9F86-19654660824C}" type="sibTrans" cxnId="{CA06EE82-3661-4EE6-8BF2-8B271E076C03}">
      <dgm:prSet/>
      <dgm:spPr/>
      <dgm:t>
        <a:bodyPr/>
        <a:lstStyle/>
        <a:p>
          <a:endParaRPr lang="zh-TW" altLang="en-US"/>
        </a:p>
      </dgm:t>
    </dgm:pt>
    <dgm:pt modelId="{59891824-A176-4E42-A67A-467C2CD2D596}" type="pres">
      <dgm:prSet presAssocID="{B41B0BA7-3BC7-4687-B713-4E1D7BFE6F58}" presName="Name0" presStyleCnt="0">
        <dgm:presLayoutVars>
          <dgm:dir/>
          <dgm:resizeHandles val="exact"/>
        </dgm:presLayoutVars>
      </dgm:prSet>
      <dgm:spPr/>
    </dgm:pt>
    <dgm:pt modelId="{6B23642E-3B89-440A-B95A-13FC8F982B68}" type="pres">
      <dgm:prSet presAssocID="{BBB9E73D-E7CB-47FC-97CB-3DDAED2FF79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6B012D-A062-4CF9-A73C-E00B7A1D85A5}" type="pres">
      <dgm:prSet presAssocID="{0D0EF658-63BB-4737-82E0-B69847422F0F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24237075-F12F-45C9-9E16-2E6116577F27}" type="pres">
      <dgm:prSet presAssocID="{0D0EF658-63BB-4737-82E0-B69847422F0F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5DDC2AD-F1B6-48AA-8946-5F847FE3AE75}" type="pres">
      <dgm:prSet presAssocID="{AE25A8A7-D785-411E-BF14-5C64E7A2C07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9FF85E-8F70-4B20-9B36-79834B5B86A2}" type="pres">
      <dgm:prSet presAssocID="{6B9A8553-C1DB-415C-8933-BA18EC38518F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079103A-4F0C-4946-8241-6010CA15E5F9}" type="pres">
      <dgm:prSet presAssocID="{6B9A8553-C1DB-415C-8933-BA18EC38518F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53230265-BB9D-487D-BF0A-6E04DE3234EC}" type="pres">
      <dgm:prSet presAssocID="{9525C917-27B1-49EF-B94F-55A2B12FB6B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9C11144-A383-4DA2-8A05-AC5E965B9ACA}" type="presOf" srcId="{0D0EF658-63BB-4737-82E0-B69847422F0F}" destId="{24237075-F12F-45C9-9E16-2E6116577F27}" srcOrd="1" destOrd="0" presId="urn:microsoft.com/office/officeart/2005/8/layout/process1"/>
    <dgm:cxn modelId="{857F5A09-299B-424A-9C9D-05B29824EC69}" type="presOf" srcId="{9525C917-27B1-49EF-B94F-55A2B12FB6BF}" destId="{53230265-BB9D-487D-BF0A-6E04DE3234EC}" srcOrd="0" destOrd="0" presId="urn:microsoft.com/office/officeart/2005/8/layout/process1"/>
    <dgm:cxn modelId="{FC462561-D88D-4AB2-B364-D94DFA58714C}" type="presOf" srcId="{AE25A8A7-D785-411E-BF14-5C64E7A2C074}" destId="{65DDC2AD-F1B6-48AA-8946-5F847FE3AE75}" srcOrd="0" destOrd="0" presId="urn:microsoft.com/office/officeart/2005/8/layout/process1"/>
    <dgm:cxn modelId="{78A052C0-631C-4185-9081-90D39C816DBF}" type="presOf" srcId="{6B9A8553-C1DB-415C-8933-BA18EC38518F}" destId="{F079103A-4F0C-4946-8241-6010CA15E5F9}" srcOrd="1" destOrd="0" presId="urn:microsoft.com/office/officeart/2005/8/layout/process1"/>
    <dgm:cxn modelId="{99AF88FB-1F50-422E-A607-BA5E3A15F992}" srcId="{B41B0BA7-3BC7-4687-B713-4E1D7BFE6F58}" destId="{AE25A8A7-D785-411E-BF14-5C64E7A2C074}" srcOrd="1" destOrd="0" parTransId="{A8413A63-BE49-49A8-BB1B-3BE28D448434}" sibTransId="{6B9A8553-C1DB-415C-8933-BA18EC38518F}"/>
    <dgm:cxn modelId="{C55CCE0C-B6FA-40C3-9B25-FC2ECC7E5152}" type="presOf" srcId="{B41B0BA7-3BC7-4687-B713-4E1D7BFE6F58}" destId="{59891824-A176-4E42-A67A-467C2CD2D596}" srcOrd="0" destOrd="0" presId="urn:microsoft.com/office/officeart/2005/8/layout/process1"/>
    <dgm:cxn modelId="{F2F9F3FA-1300-4668-B32E-5AE2F9DDB79A}" type="presOf" srcId="{6B9A8553-C1DB-415C-8933-BA18EC38518F}" destId="{8E9FF85E-8F70-4B20-9B36-79834B5B86A2}" srcOrd="0" destOrd="0" presId="urn:microsoft.com/office/officeart/2005/8/layout/process1"/>
    <dgm:cxn modelId="{19D1FECD-8581-44FB-B789-692B6A0C7E2B}" srcId="{B41B0BA7-3BC7-4687-B713-4E1D7BFE6F58}" destId="{BBB9E73D-E7CB-47FC-97CB-3DDAED2FF798}" srcOrd="0" destOrd="0" parTransId="{FAA0F31A-8DC8-4639-89A1-48558090808B}" sibTransId="{0D0EF658-63BB-4737-82E0-B69847422F0F}"/>
    <dgm:cxn modelId="{DB3A1156-0BC2-41B6-8464-AE3F003DD95B}" type="presOf" srcId="{BBB9E73D-E7CB-47FC-97CB-3DDAED2FF798}" destId="{6B23642E-3B89-440A-B95A-13FC8F982B68}" srcOrd="0" destOrd="0" presId="urn:microsoft.com/office/officeart/2005/8/layout/process1"/>
    <dgm:cxn modelId="{A1C9965D-08E4-4A75-8CAA-64A95C1818A6}" type="presOf" srcId="{0D0EF658-63BB-4737-82E0-B69847422F0F}" destId="{C56B012D-A062-4CF9-A73C-E00B7A1D85A5}" srcOrd="0" destOrd="0" presId="urn:microsoft.com/office/officeart/2005/8/layout/process1"/>
    <dgm:cxn modelId="{CA06EE82-3661-4EE6-8BF2-8B271E076C03}" srcId="{B41B0BA7-3BC7-4687-B713-4E1D7BFE6F58}" destId="{9525C917-27B1-49EF-B94F-55A2B12FB6BF}" srcOrd="2" destOrd="0" parTransId="{894D093F-44AA-45E6-BB25-3BD3FCD848DD}" sibTransId="{8D856C40-1D06-41F0-9F86-19654660824C}"/>
    <dgm:cxn modelId="{DC9BE403-210F-4865-9F6E-CB50B550B373}" type="presParOf" srcId="{59891824-A176-4E42-A67A-467C2CD2D596}" destId="{6B23642E-3B89-440A-B95A-13FC8F982B68}" srcOrd="0" destOrd="0" presId="urn:microsoft.com/office/officeart/2005/8/layout/process1"/>
    <dgm:cxn modelId="{670E3983-2CD7-428B-8CD6-3B934609220E}" type="presParOf" srcId="{59891824-A176-4E42-A67A-467C2CD2D596}" destId="{C56B012D-A062-4CF9-A73C-E00B7A1D85A5}" srcOrd="1" destOrd="0" presId="urn:microsoft.com/office/officeart/2005/8/layout/process1"/>
    <dgm:cxn modelId="{A8DB6B81-76F6-4E81-85E9-B821CB04E2A7}" type="presParOf" srcId="{C56B012D-A062-4CF9-A73C-E00B7A1D85A5}" destId="{24237075-F12F-45C9-9E16-2E6116577F27}" srcOrd="0" destOrd="0" presId="urn:microsoft.com/office/officeart/2005/8/layout/process1"/>
    <dgm:cxn modelId="{37916827-E294-44D2-8CF6-DA310EF3966B}" type="presParOf" srcId="{59891824-A176-4E42-A67A-467C2CD2D596}" destId="{65DDC2AD-F1B6-48AA-8946-5F847FE3AE75}" srcOrd="2" destOrd="0" presId="urn:microsoft.com/office/officeart/2005/8/layout/process1"/>
    <dgm:cxn modelId="{176ED6BF-75B4-4E94-8B17-6B9E516C4304}" type="presParOf" srcId="{59891824-A176-4E42-A67A-467C2CD2D596}" destId="{8E9FF85E-8F70-4B20-9B36-79834B5B86A2}" srcOrd="3" destOrd="0" presId="urn:microsoft.com/office/officeart/2005/8/layout/process1"/>
    <dgm:cxn modelId="{998D154E-678A-4FA3-8B20-E8949E44810D}" type="presParOf" srcId="{8E9FF85E-8F70-4B20-9B36-79834B5B86A2}" destId="{F079103A-4F0C-4946-8241-6010CA15E5F9}" srcOrd="0" destOrd="0" presId="urn:microsoft.com/office/officeart/2005/8/layout/process1"/>
    <dgm:cxn modelId="{847D2D0A-209A-49BC-8737-36618E78701E}" type="presParOf" srcId="{59891824-A176-4E42-A67A-467C2CD2D596}" destId="{53230265-BB9D-487D-BF0A-6E04DE3234E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3642E-3B89-440A-B95A-13FC8F982B68}">
      <dsp:nvSpPr>
        <dsp:cNvPr id="0" name=""/>
        <dsp:cNvSpPr/>
      </dsp:nvSpPr>
      <dsp:spPr>
        <a:xfrm>
          <a:off x="6764" y="46164"/>
          <a:ext cx="2021755" cy="1213053"/>
        </a:xfrm>
        <a:prstGeom prst="roundRect">
          <a:avLst>
            <a:gd name="adj" fmla="val 100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solidFill>
                <a:schemeClr val="bg1"/>
              </a:solidFill>
            </a:rPr>
            <a:t>支持者</a:t>
          </a:r>
          <a:endParaRPr lang="zh-TW" altLang="en-US" sz="3200" b="1" kern="1200" dirty="0">
            <a:solidFill>
              <a:schemeClr val="bg1"/>
            </a:solidFill>
          </a:endParaRPr>
        </a:p>
      </dsp:txBody>
      <dsp:txXfrm>
        <a:off x="42293" y="81693"/>
        <a:ext cx="1950697" cy="1141995"/>
      </dsp:txXfrm>
    </dsp:sp>
    <dsp:sp modelId="{C56B012D-A062-4CF9-A73C-E00B7A1D85A5}">
      <dsp:nvSpPr>
        <dsp:cNvPr id="0" name=""/>
        <dsp:cNvSpPr/>
      </dsp:nvSpPr>
      <dsp:spPr>
        <a:xfrm>
          <a:off x="2230695" y="401993"/>
          <a:ext cx="428612" cy="50139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100" kern="1200"/>
        </a:p>
      </dsp:txBody>
      <dsp:txXfrm>
        <a:off x="2230695" y="502272"/>
        <a:ext cx="300028" cy="300837"/>
      </dsp:txXfrm>
    </dsp:sp>
    <dsp:sp modelId="{65DDC2AD-F1B6-48AA-8946-5F847FE3AE75}">
      <dsp:nvSpPr>
        <dsp:cNvPr id="0" name=""/>
        <dsp:cNvSpPr/>
      </dsp:nvSpPr>
      <dsp:spPr>
        <a:xfrm>
          <a:off x="2837222" y="46164"/>
          <a:ext cx="2021755" cy="1213053"/>
        </a:xfrm>
        <a:prstGeom prst="roundRect">
          <a:avLst>
            <a:gd name="adj" fmla="val 10000"/>
          </a:avLst>
        </a:prstGeom>
        <a:solidFill>
          <a:srgbClr val="F1A06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solidFill>
                <a:schemeClr val="bg1"/>
              </a:solidFill>
            </a:rPr>
            <a:t>場景</a:t>
          </a:r>
          <a:endParaRPr lang="zh-TW" altLang="en-US" sz="3200" b="1" kern="1200" dirty="0">
            <a:solidFill>
              <a:schemeClr val="bg1"/>
            </a:solidFill>
          </a:endParaRPr>
        </a:p>
      </dsp:txBody>
      <dsp:txXfrm>
        <a:off x="2872751" y="81693"/>
        <a:ext cx="1950697" cy="1141995"/>
      </dsp:txXfrm>
    </dsp:sp>
    <dsp:sp modelId="{8E9FF85E-8F70-4B20-9B36-79834B5B86A2}">
      <dsp:nvSpPr>
        <dsp:cNvPr id="0" name=""/>
        <dsp:cNvSpPr/>
      </dsp:nvSpPr>
      <dsp:spPr>
        <a:xfrm>
          <a:off x="5061153" y="401993"/>
          <a:ext cx="428612" cy="501395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100" kern="1200"/>
        </a:p>
      </dsp:txBody>
      <dsp:txXfrm>
        <a:off x="5061153" y="502272"/>
        <a:ext cx="300028" cy="300837"/>
      </dsp:txXfrm>
    </dsp:sp>
    <dsp:sp modelId="{53230265-BB9D-487D-BF0A-6E04DE3234EC}">
      <dsp:nvSpPr>
        <dsp:cNvPr id="0" name=""/>
        <dsp:cNvSpPr/>
      </dsp:nvSpPr>
      <dsp:spPr>
        <a:xfrm>
          <a:off x="5667680" y="46164"/>
          <a:ext cx="2021755" cy="1213053"/>
        </a:xfrm>
        <a:prstGeom prst="roundRect">
          <a:avLst>
            <a:gd name="adj" fmla="val 10000"/>
          </a:avLst>
        </a:prstGeom>
        <a:solidFill>
          <a:srgbClr val="A0CC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>
              <a:solidFill>
                <a:schemeClr val="bg1"/>
              </a:solidFill>
            </a:rPr>
            <a:t>故事特徵</a:t>
          </a:r>
          <a:endParaRPr lang="zh-TW" altLang="en-US" sz="3200" b="1" kern="1200" dirty="0">
            <a:solidFill>
              <a:schemeClr val="bg1"/>
            </a:solidFill>
          </a:endParaRPr>
        </a:p>
      </dsp:txBody>
      <dsp:txXfrm>
        <a:off x="5703209" y="81693"/>
        <a:ext cx="1950697" cy="1141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E481D-86AE-4A55-9C4C-490E36B7B014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8B038-E65C-4D19-B59C-95CBDF75D0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847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動機</a:t>
            </a:r>
            <a:r>
              <a:rPr lang="en-US" altLang="zh-TW" dirty="0" smtClean="0"/>
              <a:t>:</a:t>
            </a:r>
            <a:r>
              <a:rPr lang="zh-TW" altLang="en-US" dirty="0" smtClean="0"/>
              <a:t>系所背景</a:t>
            </a:r>
            <a:r>
              <a:rPr lang="en-US" altLang="zh-TW" dirty="0" smtClean="0"/>
              <a:t>(</a:t>
            </a:r>
            <a:r>
              <a:rPr lang="zh-TW" altLang="en-US" dirty="0" smtClean="0"/>
              <a:t>為何挑從農故事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在一般故事分析手法下會用到哪些，我們挑了目前能力和</a:t>
            </a:r>
            <a:r>
              <a:rPr lang="en-US" altLang="zh-TW" dirty="0" smtClean="0"/>
              <a:t>R</a:t>
            </a:r>
            <a:r>
              <a:rPr lang="zh-TW" altLang="en-US" dirty="0" smtClean="0"/>
              <a:t>可以做到的四個項目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9205-3854-4D40-A9E8-9741B46A8A1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29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地理移動距離</a:t>
            </a:r>
            <a:r>
              <a:rPr lang="en-US" altLang="zh-TW" dirty="0" smtClean="0"/>
              <a:t>:</a:t>
            </a:r>
            <a:r>
              <a:rPr lang="zh-TW" altLang="en-US" dirty="0" smtClean="0"/>
              <a:t> 大的、小的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返鄉從農</a:t>
            </a:r>
            <a:r>
              <a:rPr lang="en-US" altLang="zh-TW" dirty="0" smtClean="0"/>
              <a:t>:</a:t>
            </a:r>
            <a:r>
              <a:rPr lang="zh-TW" altLang="en-US" dirty="0" smtClean="0"/>
              <a:t> 同心圓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從農時間多數已大於務農前人生的職場與求學經歷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B038-E65C-4D19-B59C-95CBDF75D08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320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返鄉從農</a:t>
            </a:r>
            <a:r>
              <a:rPr lang="en-US" altLang="zh-TW" dirty="0" smtClean="0"/>
              <a:t>:</a:t>
            </a:r>
            <a:r>
              <a:rPr lang="zh-TW" altLang="en-US" dirty="0" smtClean="0"/>
              <a:t> 同心圓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搭配地形圖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看到漁業深耕地主要集中在沿海平原地區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(&lt;&gt;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農糧故事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B038-E65C-4D19-B59C-95CBDF75D08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314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地理範圍移動較大</a:t>
            </a:r>
            <a:endParaRPr lang="en-US" altLang="zh-TW" dirty="0" smtClean="0"/>
          </a:p>
          <a:p>
            <a:pPr marL="228600" indent="-228600">
              <a:buAutoNum type="arabicPeriod"/>
            </a:pPr>
            <a:r>
              <a:rPr lang="zh-TW" altLang="en-US" dirty="0" smtClean="0"/>
              <a:t>相較於從農經驗，求學的時間點點較小許多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B038-E65C-4D19-B59C-95CBDF75D08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066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dirty="0" smtClean="0"/>
              <a:t>農民故事的特質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相信在某種程度上，也反應了它們在農民從農歷程中的重要地位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 smtClean="0"/>
              <a:t>這次的專案中</a:t>
            </a:r>
            <a:r>
              <a:rPr lang="en-US" altLang="zh-TW" sz="1200" dirty="0" smtClean="0"/>
              <a:t>demo</a:t>
            </a:r>
            <a:r>
              <a:rPr lang="zh-TW" altLang="en-US" sz="1200" dirty="0" smtClean="0"/>
              <a:t>了一個故事視覺化的可能</a:t>
            </a:r>
            <a:endParaRPr lang="en-US" altLang="zh-TW" sz="1200" dirty="0" smtClean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 smtClean="0"/>
              <a:t>交叉比對</a:t>
            </a:r>
            <a:endParaRPr lang="en-US" altLang="zh-TW" sz="1200" dirty="0" smtClean="0"/>
          </a:p>
          <a:p>
            <a:pPr marL="228600" indent="-228600">
              <a:buAutoNum type="arabicPeriod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B038-E65C-4D19-B59C-95CBDF75D08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572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角色、事件、場景、時序</a:t>
            </a:r>
            <a:endParaRPr lang="en-US" altLang="zh-TW" dirty="0"/>
          </a:p>
          <a:p>
            <a:r>
              <a:rPr lang="zh-TW" altLang="en-US" dirty="0"/>
              <a:t>創業、時序</a:t>
            </a:r>
            <a:r>
              <a:rPr lang="en-US" altLang="zh-TW" dirty="0"/>
              <a:t>(</a:t>
            </a:r>
            <a:r>
              <a:rPr lang="zh-TW" altLang="en-US" dirty="0"/>
              <a:t>時間</a:t>
            </a:r>
            <a:r>
              <a:rPr lang="en-US" altLang="zh-TW" dirty="0"/>
              <a:t>)</a:t>
            </a:r>
            <a:r>
              <a:rPr lang="zh-TW" altLang="en-US" dirty="0"/>
              <a:t>、事件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9205-3854-4D40-A9E8-9741B46A8A1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6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</a:t>
            </a:r>
            <a:r>
              <a:rPr lang="zh-TW" altLang="en-US" dirty="0" smtClean="0"/>
              <a:t>行政院農委會青年農民創業入口網</a:t>
            </a:r>
            <a:r>
              <a:rPr lang="en-US" altLang="zh-TW" dirty="0" smtClean="0"/>
              <a:t>-</a:t>
            </a:r>
            <a:r>
              <a:rPr lang="zh-TW" altLang="en-US" dirty="0" smtClean="0"/>
              <a:t>成功案例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</a:t>
            </a:r>
            <a:r>
              <a:rPr lang="zh-TW" altLang="en-US" dirty="0" smtClean="0"/>
              <a:t>抓取農糧、漁業、畜牧三種類型從農的故事共</a:t>
            </a:r>
            <a:r>
              <a:rPr lang="en-US" altLang="zh-TW" dirty="0" smtClean="0"/>
              <a:t>112</a:t>
            </a:r>
            <a:r>
              <a:rPr lang="zh-TW" altLang="en-US" dirty="0" smtClean="0"/>
              <a:t>則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透過網頁爬蟲爬梳網頁的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，首先以迴圈抓取每一則故事的</a:t>
            </a:r>
            <a:r>
              <a:rPr lang="en-US" altLang="zh-TW" dirty="0" smtClean="0"/>
              <a:t>link</a:t>
            </a:r>
            <a:r>
              <a:rPr lang="zh-TW" altLang="en-US" dirty="0" smtClean="0"/>
              <a:t>，再以另一個迴圈透過</a:t>
            </a:r>
            <a:r>
              <a:rPr lang="en-US" altLang="zh-TW" dirty="0" smtClean="0"/>
              <a:t>link</a:t>
            </a:r>
            <a:r>
              <a:rPr lang="zh-TW" altLang="en-US" dirty="0" smtClean="0"/>
              <a:t>抓取每一則故事的內容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4.</a:t>
            </a:r>
            <a:r>
              <a:rPr lang="zh-TW" altLang="en-US" dirty="0" smtClean="0"/>
              <a:t>人工剖析故事內容：針對四個元素來進行</a:t>
            </a:r>
            <a:r>
              <a:rPr lang="en-US" altLang="zh-TW" dirty="0" smtClean="0"/>
              <a:t>coding</a:t>
            </a:r>
            <a:r>
              <a:rPr lang="zh-TW" altLang="en-US" dirty="0" smtClean="0"/>
              <a:t>──</a:t>
            </a:r>
            <a:r>
              <a:rPr lang="zh-TW" altLang="en-US" b="1" dirty="0" smtClean="0"/>
              <a:t>角色、場景、事件、時間</a:t>
            </a:r>
            <a:r>
              <a:rPr lang="zh-TW" altLang="en-US" dirty="0" smtClean="0"/>
              <a:t>。雖然可以透過詞庫、自己增添詞彙來進行斷詞，但因為這樣的方式沒有判斷詞彙在故事脈絡中的意義，</a:t>
            </a:r>
            <a:r>
              <a:rPr lang="en-US" altLang="zh-TW" dirty="0" smtClean="0"/>
              <a:t>ex:</a:t>
            </a:r>
            <a:r>
              <a:rPr lang="zh-TW" altLang="en-US" dirty="0" smtClean="0"/>
              <a:t>支持者</a:t>
            </a:r>
            <a:r>
              <a:rPr lang="en-US" altLang="zh-TW" dirty="0" err="1" smtClean="0"/>
              <a:t>v.s</a:t>
            </a:r>
            <a:r>
              <a:rPr lang="zh-TW" altLang="en-US" dirty="0" smtClean="0"/>
              <a:t>對手、地理移動的先後順序，所以我們是採行人工判斷。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9205-3854-4D40-A9E8-9741B46A8A1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9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有機栽植、返鄉從農、繼承家業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有沒有和家裡經營一樣的項目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、創立品牌</a:t>
            </a:r>
            <a:r>
              <a:rPr lang="en-US" altLang="zh-TW" dirty="0" smtClean="0"/>
              <a:t>(</a:t>
            </a:r>
            <a:r>
              <a:rPr lang="zh-TW" altLang="en-US" dirty="0" smtClean="0"/>
              <a:t>茶莊、農場、公司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、其他機構</a:t>
            </a:r>
            <a:r>
              <a:rPr lang="en-US" altLang="zh-TW" dirty="0" smtClean="0"/>
              <a:t>(</a:t>
            </a:r>
            <a:r>
              <a:rPr lang="zh-TW" altLang="en-US" dirty="0" smtClean="0"/>
              <a:t>至產銷班、農會、漁會擔任職務，帶領其他農民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概念與概念彼此一起在同一故事中被提及即成為一條線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9205-3854-4D40-A9E8-9741B46A8A1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26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igraph</a:t>
            </a:r>
            <a:endParaRPr lang="en-US" altLang="zh-TW" dirty="0" smtClean="0"/>
          </a:p>
          <a:p>
            <a:r>
              <a:rPr lang="zh-TW" altLang="en-US" dirty="0" smtClean="0"/>
              <a:t>在中間區域的概念，代表皆與三種從農型態互相連結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9205-3854-4D40-A9E8-9741B46A8A1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991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在我們找到的故事當中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在這個詞彙中可以反映出故事寫手想傳達出來的從農故事，例如「創立品牌」、「家鄉」可能就是在描述一個故事的亮點；父親、產銷班、農委會是支持農民的重要角色。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對於出身從農世家的農民來說，父親常是重要的支持者；從農世家經常與返鄉從農被提及，代表從農世家可能是促成返鄉從農的因素之一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9205-3854-4D40-A9E8-9741B46A8A1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174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有機、其他農民、農委會農業試驗所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</a:t>
            </a:r>
            <a:r>
              <a:rPr lang="zh-TW" altLang="en-US" dirty="0" smtClean="0"/>
              <a:t>在青年農民網上，故事以養殖漁業居多。漁業加工廠、農委會漁業署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3.</a:t>
            </a:r>
            <a:r>
              <a:rPr lang="zh-TW" altLang="en-US" dirty="0" smtClean="0"/>
              <a:t>畜牧業多會創立品牌</a:t>
            </a:r>
            <a:r>
              <a:rPr lang="en-US" altLang="zh-TW" dirty="0" smtClean="0"/>
              <a:t>(</a:t>
            </a:r>
            <a:r>
              <a:rPr lang="zh-TW" altLang="en-US" dirty="0" smtClean="0"/>
              <a:t>牧場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、兄弟姊妹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9205-3854-4D40-A9E8-9741B46A8A1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225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台灣島內往返橫跨很大的範圍</a:t>
            </a:r>
            <a:r>
              <a:rPr lang="en-US" altLang="zh-TW" dirty="0"/>
              <a:t>:</a:t>
            </a:r>
            <a:r>
              <a:rPr lang="zh-TW" altLang="en-US" dirty="0"/>
              <a:t>台北雖然不是農業大城，但卻扮演重要角色</a:t>
            </a:r>
            <a:r>
              <a:rPr lang="en-US" altLang="zh-TW" dirty="0"/>
              <a:t>(</a:t>
            </a:r>
            <a:r>
              <a:rPr lang="zh-TW" altLang="en-US" dirty="0"/>
              <a:t>與</a:t>
            </a:r>
            <a:r>
              <a:rPr lang="en-US" altLang="zh-TW" dirty="0" err="1"/>
              <a:t>codin</a:t>
            </a:r>
            <a:r>
              <a:rPr lang="zh-TW" altLang="en-US" dirty="0"/>
              <a:t>相關</a:t>
            </a:r>
            <a:r>
              <a:rPr lang="en-US" altLang="zh-TW" dirty="0"/>
              <a:t>ex:</a:t>
            </a:r>
            <a:r>
              <a:rPr lang="zh-TW" altLang="en-US" dirty="0"/>
              <a:t>農委會</a:t>
            </a:r>
            <a:r>
              <a:rPr lang="en-US" altLang="zh-TW" dirty="0"/>
              <a:t>)</a:t>
            </a:r>
            <a:r>
              <a:rPr lang="zh-TW" altLang="en-US" dirty="0"/>
              <a:t>，屏東、雲林都有這樣的傾向。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49205-3854-4D40-A9E8-9741B46A8A1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091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112</a:t>
            </a:r>
            <a:r>
              <a:rPr lang="zh-TW" altLang="en-US" dirty="0" smtClean="0"/>
              <a:t>則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時間</a:t>
            </a:r>
            <a:r>
              <a:rPr lang="en-US" altLang="zh-TW" dirty="0" smtClean="0"/>
              <a:t>:</a:t>
            </a:r>
            <a:r>
              <a:rPr lang="zh-TW" altLang="en-US" dirty="0" smtClean="0"/>
              <a:t> 有時間項的資料</a:t>
            </a:r>
            <a:endParaRPr lang="en-US" altLang="zh-TW" dirty="0" smtClean="0"/>
          </a:p>
          <a:p>
            <a:r>
              <a:rPr lang="zh-TW" altLang="en-US" dirty="0" smtClean="0"/>
              <a:t>空間</a:t>
            </a:r>
            <a:r>
              <a:rPr lang="en-US" altLang="zh-TW" dirty="0" smtClean="0"/>
              <a:t>:</a:t>
            </a:r>
            <a:r>
              <a:rPr lang="zh-TW" altLang="en-US" dirty="0" smtClean="0"/>
              <a:t> 鄉鎮市區層級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F8B038-E65C-4D19-B59C-95CBDF75D08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67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58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6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41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671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5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51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61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7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50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16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7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19DD9-B007-4533-8156-42BD46DF863A}" type="datetimeFigureOut">
              <a:rPr lang="zh-TW" altLang="en-US" smtClean="0"/>
              <a:t>2017/6/22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B9788-A284-468F-9B54-F77EC9A7AD64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9499600" y="5803900"/>
            <a:ext cx="2260600" cy="803275"/>
            <a:chOff x="9499600" y="5803900"/>
            <a:chExt cx="2260600" cy="803275"/>
          </a:xfrm>
        </p:grpSpPr>
        <p:grpSp>
          <p:nvGrpSpPr>
            <p:cNvPr id="7" name="群組 6"/>
            <p:cNvGrpSpPr/>
            <p:nvPr userDrawn="1"/>
          </p:nvGrpSpPr>
          <p:grpSpPr>
            <a:xfrm>
              <a:off x="9499600" y="5803900"/>
              <a:ext cx="2260600" cy="803275"/>
              <a:chOff x="502308" y="5749215"/>
              <a:chExt cx="2155099" cy="747381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502308" y="5749215"/>
                <a:ext cx="1354304" cy="747381"/>
                <a:chOff x="103342" y="5727718"/>
                <a:chExt cx="1598541" cy="911476"/>
              </a:xfrm>
            </p:grpSpPr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 rotWithShape="1">
                <a:blip r:embed="rId13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007" t="-1" b="64360"/>
                <a:stretch/>
              </p:blipFill>
              <p:spPr>
                <a:xfrm>
                  <a:off x="103342" y="5727718"/>
                  <a:ext cx="870415" cy="911476"/>
                </a:xfrm>
                <a:prstGeom prst="rect">
                  <a:avLst/>
                </a:prstGeom>
              </p:spPr>
            </p:pic>
            <p:pic>
              <p:nvPicPr>
                <p:cNvPr id="11" name="圖片 10"/>
                <p:cNvPicPr>
                  <a:picLocks noChangeAspect="1"/>
                </p:cNvPicPr>
                <p:nvPr/>
              </p:nvPicPr>
              <p:blipFill>
                <a:blip r:embed="rId1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804" b="89706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5613" y="5906175"/>
                  <a:ext cx="636270" cy="636270"/>
                </a:xfrm>
                <a:prstGeom prst="rect">
                  <a:avLst/>
                </a:prstGeom>
              </p:spPr>
            </p:pic>
          </p:grpSp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9778" b="100000" l="0" r="100000">
                            <a14:foregroundMark x1="34667" y1="77333" x2="34667" y2="77333"/>
                            <a14:foregroundMark x1="80000" y1="85778" x2="80000" y2="85778"/>
                            <a14:foregroundMark x1="77778" y1="64444" x2="77778" y2="6444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97325" y="5860536"/>
                <a:ext cx="560082" cy="560082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 userDrawn="1"/>
          </p:nvSpPr>
          <p:spPr>
            <a:xfrm>
              <a:off x="10656210" y="5999718"/>
              <a:ext cx="24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chemeClr val="tx2"/>
                  </a:solidFill>
                </a:rPr>
                <a:t>.</a:t>
              </a:r>
              <a:endParaRPr lang="zh-TW" alt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452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9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88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1933" y="733493"/>
            <a:ext cx="10888133" cy="2387600"/>
          </a:xfrm>
        </p:spPr>
        <p:txBody>
          <a:bodyPr>
            <a:norm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家的</a:t>
            </a:r>
            <a:r>
              <a:rPr lang="zh-TW" altLang="en-US" b="1" dirty="0">
                <a:solidFill>
                  <a:schemeClr val="bg1"/>
                </a:solidFill>
              </a:rPr>
              <a:t>羈絆，讓台灣</a:t>
            </a:r>
            <a:r>
              <a:rPr lang="zh-TW" altLang="en-US" b="1" dirty="0" smtClean="0">
                <a:solidFill>
                  <a:schemeClr val="bg1"/>
                </a:solidFill>
              </a:rPr>
              <a:t>農民從北到南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75638" y="4775684"/>
            <a:ext cx="4284133" cy="1359429"/>
          </a:xfrm>
        </p:spPr>
        <p:txBody>
          <a:bodyPr>
            <a:no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</a:rPr>
              <a:t>卓宛</a:t>
            </a:r>
            <a:r>
              <a:rPr lang="zh-TW" altLang="en-US" sz="2800" b="1" dirty="0" smtClean="0">
                <a:solidFill>
                  <a:schemeClr val="bg1"/>
                </a:solidFill>
              </a:rPr>
              <a:t>嫺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R02630011</a:t>
            </a:r>
          </a:p>
          <a:p>
            <a:r>
              <a:rPr lang="zh-TW" altLang="en-US" sz="2800" b="1" dirty="0" smtClean="0">
                <a:solidFill>
                  <a:schemeClr val="bg1"/>
                </a:solidFill>
              </a:rPr>
              <a:t>侯孟秀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R04126007</a:t>
            </a:r>
          </a:p>
          <a:p>
            <a:r>
              <a:rPr lang="zh-TW" altLang="en-US" sz="2800" b="1" dirty="0" smtClean="0">
                <a:solidFill>
                  <a:schemeClr val="bg1"/>
                </a:solidFill>
              </a:rPr>
              <a:t>廖</a:t>
            </a:r>
            <a:r>
              <a:rPr lang="zh-TW" altLang="en-US" sz="2800" b="1" dirty="0">
                <a:solidFill>
                  <a:schemeClr val="bg1"/>
                </a:solidFill>
              </a:rPr>
              <a:t>晧</a:t>
            </a:r>
            <a:r>
              <a:rPr lang="zh-TW" altLang="en-US" sz="2800" b="1" dirty="0" smtClean="0">
                <a:solidFill>
                  <a:schemeClr val="bg1"/>
                </a:solidFill>
              </a:rPr>
              <a:t>宇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R05228031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0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6364" y="1462995"/>
            <a:ext cx="10515600" cy="2852737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資料分析與視覺化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6364" y="4572000"/>
            <a:ext cx="10515600" cy="2442693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</a:rPr>
              <a:t>  </a:t>
            </a:r>
            <a:r>
              <a:rPr lang="en-US" altLang="zh-TW" sz="3600" dirty="0" smtClean="0">
                <a:solidFill>
                  <a:schemeClr val="bg1"/>
                </a:solidFill>
              </a:rPr>
              <a:t>PART </a:t>
            </a:r>
            <a:r>
              <a:rPr lang="en-US" altLang="zh-TW" sz="3600" dirty="0">
                <a:solidFill>
                  <a:schemeClr val="bg1"/>
                </a:solidFill>
              </a:rPr>
              <a:t>2: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zh-TW" altLang="en-US" sz="3600" dirty="0" smtClean="0">
                <a:solidFill>
                  <a:schemeClr val="bg1"/>
                </a:solidFill>
              </a:rPr>
              <a:t>農民移動與農產外銷</a:t>
            </a:r>
            <a:endParaRPr lang="en-US" altLang="zh-TW" dirty="0">
              <a:solidFill>
                <a:schemeClr val="bg1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</a:rPr>
              <a:t>從農地點與農民移動概述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</a:rPr>
              <a:t>農產外銷地圖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endParaRPr lang="en-US" altLang="zh-TW" sz="2400" dirty="0" smtClean="0">
              <a:solidFill>
                <a:schemeClr val="bg1"/>
              </a:solidFill>
            </a:endParaRPr>
          </a:p>
          <a:p>
            <a:pPr marL="1028700" lvl="1" indent="-571500">
              <a:buFont typeface="Arial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</a:rPr>
              <a:t>農民移動精選案例</a:t>
            </a:r>
            <a:endParaRPr lang="en-US" altLang="zh-TW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2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02971"/>
            <a:ext cx="12192000" cy="2269217"/>
          </a:xfrm>
          <a:solidFill>
            <a:srgbClr val="9CC7CE"/>
          </a:solidFill>
        </p:spPr>
        <p:txBody>
          <a:bodyPr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農民移動概述與農產外銷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5082948"/>
            <a:ext cx="10515600" cy="150018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22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8971" y="502418"/>
            <a:ext cx="2725196" cy="1095270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從農地點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820" y="111171"/>
            <a:ext cx="9018394" cy="6581032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83318" y="2307902"/>
          <a:ext cx="2996502" cy="26811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8834">
                  <a:extLst>
                    <a:ext uri="{9D8B030D-6E8A-4147-A177-3AD203B41FA5}">
                      <a16:colId xmlns="" xmlns:a16="http://schemas.microsoft.com/office/drawing/2014/main" val="3262280218"/>
                    </a:ext>
                  </a:extLst>
                </a:gridCol>
                <a:gridCol w="998834">
                  <a:extLst>
                    <a:ext uri="{9D8B030D-6E8A-4147-A177-3AD203B41FA5}">
                      <a16:colId xmlns="" xmlns:a16="http://schemas.microsoft.com/office/drawing/2014/main" val="1454943499"/>
                    </a:ext>
                  </a:extLst>
                </a:gridCol>
                <a:gridCol w="998834">
                  <a:extLst>
                    <a:ext uri="{9D8B030D-6E8A-4147-A177-3AD203B41FA5}">
                      <a16:colId xmlns="" xmlns:a16="http://schemas.microsoft.com/office/drawing/2014/main" val="2715857618"/>
                    </a:ext>
                  </a:extLst>
                </a:gridCol>
              </a:tblGrid>
              <a:tr h="6694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/>
                        <a:t>農糧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dirty="0"/>
                        <a:t>漁業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4000" dirty="0"/>
                        <a:t>畜牧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726458"/>
                  </a:ext>
                </a:extLst>
              </a:tr>
              <a:tr h="6694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64</a:t>
                      </a:r>
                      <a:endParaRPr lang="zh-TW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30</a:t>
                      </a:r>
                      <a:endParaRPr lang="zh-TW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dirty="0"/>
                        <a:t>18</a:t>
                      </a:r>
                      <a:endParaRPr lang="zh-TW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01595830"/>
                  </a:ext>
                </a:extLst>
              </a:tr>
              <a:tr h="6694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57%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27%</a:t>
                      </a:r>
                      <a:endParaRPr lang="zh-TW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16%</a:t>
                      </a:r>
                      <a:endParaRPr lang="zh-TW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079087"/>
                  </a:ext>
                </a:extLst>
              </a:tr>
            </a:tbl>
          </a:graphicData>
        </a:graphic>
      </p:graphicFrame>
      <p:pic>
        <p:nvPicPr>
          <p:cNvPr id="14" name="Picture 2" descr="1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83222" r="75494" b="4576"/>
          <a:stretch/>
        </p:blipFill>
        <p:spPr bwMode="auto">
          <a:xfrm>
            <a:off x="218971" y="5536642"/>
            <a:ext cx="3076888" cy="100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79267" r="85362"/>
          <a:stretch/>
        </p:blipFill>
        <p:spPr bwMode="auto">
          <a:xfrm>
            <a:off x="11555605" y="906091"/>
            <a:ext cx="271305" cy="2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t="82503" r="83176" b="5653"/>
          <a:stretch/>
        </p:blipFill>
        <p:spPr bwMode="auto">
          <a:xfrm>
            <a:off x="11510679" y="1402912"/>
            <a:ext cx="361156" cy="19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81466" r="81089" b="2124"/>
          <a:stretch/>
        </p:blipFill>
        <p:spPr bwMode="auto">
          <a:xfrm>
            <a:off x="11485266" y="1171043"/>
            <a:ext cx="411982" cy="2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0023" y="264523"/>
            <a:ext cx="2643853" cy="904117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國內場景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319" y="264523"/>
            <a:ext cx="8273189" cy="6417631"/>
          </a:xfrm>
        </p:spPr>
      </p:pic>
      <p:pic>
        <p:nvPicPr>
          <p:cNvPr id="8" name="Picture 2" descr="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78974" r="75494"/>
          <a:stretch/>
        </p:blipFill>
        <p:spPr bwMode="auto">
          <a:xfrm>
            <a:off x="240024" y="5496526"/>
            <a:ext cx="2240783" cy="12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96229" y="2507844"/>
          <a:ext cx="3538090" cy="21336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451217">
                  <a:extLst>
                    <a:ext uri="{9D8B030D-6E8A-4147-A177-3AD203B41FA5}">
                      <a16:colId xmlns="" xmlns:a16="http://schemas.microsoft.com/office/drawing/2014/main" val="3262280218"/>
                    </a:ext>
                  </a:extLst>
                </a:gridCol>
                <a:gridCol w="2086873">
                  <a:extLst>
                    <a:ext uri="{9D8B030D-6E8A-4147-A177-3AD203B41FA5}">
                      <a16:colId xmlns="" xmlns:a16="http://schemas.microsoft.com/office/drawing/2014/main" val="1454943499"/>
                    </a:ext>
                  </a:extLst>
                </a:gridCol>
              </a:tblGrid>
              <a:tr h="6773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總</a:t>
                      </a:r>
                      <a:endParaRPr lang="en-US" altLang="zh-TW" sz="3200" dirty="0"/>
                    </a:p>
                    <a:p>
                      <a:pPr algn="ctr"/>
                      <a:r>
                        <a:rPr lang="zh-TW" altLang="en-US" sz="3200" dirty="0"/>
                        <a:t>故事數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112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726458"/>
                  </a:ext>
                </a:extLst>
              </a:tr>
              <a:tr h="81189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國內</a:t>
                      </a:r>
                      <a:endParaRPr lang="en-US" altLang="zh-TW" sz="3200" dirty="0"/>
                    </a:p>
                    <a:p>
                      <a:pPr algn="ctr"/>
                      <a:r>
                        <a:rPr lang="zh-TW" altLang="en-US" sz="3200" dirty="0"/>
                        <a:t>場景數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151</a:t>
                      </a:r>
                    </a:p>
                    <a:p>
                      <a:pPr algn="ctr"/>
                      <a:r>
                        <a:rPr lang="en-US" altLang="zh-TW" sz="3200" dirty="0"/>
                        <a:t>(1.3/story)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01595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86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672" y="275213"/>
            <a:ext cx="8181686" cy="6346651"/>
          </a:xfrm>
          <a:prstGeom prst="rect">
            <a:avLst/>
          </a:prstGeom>
        </p:spPr>
      </p:pic>
      <p:pic>
        <p:nvPicPr>
          <p:cNvPr id="5" name="Picture 2" descr="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78974" r="75494"/>
          <a:stretch/>
        </p:blipFill>
        <p:spPr bwMode="auto">
          <a:xfrm>
            <a:off x="240024" y="5496526"/>
            <a:ext cx="2240783" cy="126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240023" y="264523"/>
            <a:ext cx="2643853" cy="904117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國際場景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11424"/>
              </p:ext>
            </p:extLst>
          </p:nvPr>
        </p:nvGraphicFramePr>
        <p:xfrm>
          <a:off x="96229" y="2507844"/>
          <a:ext cx="3538090" cy="2133600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1501459">
                  <a:extLst>
                    <a:ext uri="{9D8B030D-6E8A-4147-A177-3AD203B41FA5}">
                      <a16:colId xmlns="" xmlns:a16="http://schemas.microsoft.com/office/drawing/2014/main" val="3262280218"/>
                    </a:ext>
                  </a:extLst>
                </a:gridCol>
                <a:gridCol w="2036631">
                  <a:extLst>
                    <a:ext uri="{9D8B030D-6E8A-4147-A177-3AD203B41FA5}">
                      <a16:colId xmlns="" xmlns:a16="http://schemas.microsoft.com/office/drawing/2014/main" val="1454943499"/>
                    </a:ext>
                  </a:extLst>
                </a:gridCol>
              </a:tblGrid>
              <a:tr h="67738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/>
                        <a:t>總</a:t>
                      </a:r>
                      <a:endParaRPr lang="en-US" altLang="zh-TW" sz="3200" dirty="0"/>
                    </a:p>
                    <a:p>
                      <a:pPr algn="ctr"/>
                      <a:r>
                        <a:rPr lang="zh-TW" altLang="en-US" sz="3200" dirty="0"/>
                        <a:t>故事數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112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6726458"/>
                  </a:ext>
                </a:extLst>
              </a:tr>
              <a:tr h="81189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國際場景</a:t>
                      </a:r>
                      <a:r>
                        <a:rPr lang="zh-TW" altLang="en-US" sz="3200" dirty="0"/>
                        <a:t>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40</a:t>
                      </a:r>
                    </a:p>
                    <a:p>
                      <a:pPr algn="ctr"/>
                      <a:r>
                        <a:rPr lang="en-US" altLang="zh-TW" sz="3200" dirty="0"/>
                        <a:t>(0.36/story)</a:t>
                      </a:r>
                      <a:endParaRPr lang="zh-TW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01595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9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4813" y="1796609"/>
            <a:ext cx="4696849" cy="2140641"/>
          </a:xfrm>
        </p:spPr>
        <p:txBody>
          <a:bodyPr>
            <a:normAutofit/>
          </a:bodyPr>
          <a:lstStyle/>
          <a:p>
            <a:r>
              <a:rPr lang="zh-TW" altLang="en-US" sz="5400" dirty="0"/>
              <a:t>國內往返場景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10620"/>
          <a:stretch/>
        </p:blipFill>
        <p:spPr>
          <a:xfrm>
            <a:off x="281352" y="198921"/>
            <a:ext cx="6621865" cy="65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" y="60323"/>
            <a:ext cx="11911238" cy="6591687"/>
          </a:xfrm>
        </p:spPr>
      </p:pic>
      <p:pic>
        <p:nvPicPr>
          <p:cNvPr id="8" name="Picture 2" descr="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83332" r="77895" b="5234"/>
          <a:stretch/>
        </p:blipFill>
        <p:spPr bwMode="auto">
          <a:xfrm>
            <a:off x="90436" y="5938577"/>
            <a:ext cx="2064394" cy="7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55181" y="231113"/>
            <a:ext cx="6320415" cy="884256"/>
          </a:xfrm>
        </p:spPr>
        <p:txBody>
          <a:bodyPr>
            <a:noAutofit/>
          </a:bodyPr>
          <a:lstStyle/>
          <a:p>
            <a:pPr algn="ctr"/>
            <a:r>
              <a:rPr lang="zh-TW" altLang="en-US" sz="5400" dirty="0"/>
              <a:t>國際往返場景</a:t>
            </a:r>
          </a:p>
        </p:txBody>
      </p:sp>
    </p:spTree>
    <p:extLst>
      <p:ext uri="{BB962C8B-B14F-4D97-AF65-F5344CB8AC3E}">
        <p14:creationId xmlns:p14="http://schemas.microsoft.com/office/powerpoint/2010/main" val="188875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002971"/>
            <a:ext cx="12192000" cy="2269217"/>
          </a:xfrm>
          <a:solidFill>
            <a:srgbClr val="9CC7CE"/>
          </a:solidFill>
        </p:spPr>
        <p:txBody>
          <a:bodyPr/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農民移動－精選案例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5082948"/>
            <a:ext cx="10515600" cy="150018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68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9086" y="89993"/>
            <a:ext cx="11950147" cy="1325563"/>
          </a:xfrm>
        </p:spPr>
        <p:txBody>
          <a:bodyPr/>
          <a:lstStyle/>
          <a:p>
            <a:r>
              <a:rPr lang="zh-TW" altLang="en-US" b="1" dirty="0" smtClean="0"/>
              <a:t>農民移動－精選案例</a:t>
            </a:r>
            <a:endParaRPr lang="zh-TW" altLang="en-US" b="1" dirty="0"/>
          </a:p>
        </p:txBody>
      </p:sp>
      <p:grpSp>
        <p:nvGrpSpPr>
          <p:cNvPr id="12" name="群組 11"/>
          <p:cNvGrpSpPr/>
          <p:nvPr/>
        </p:nvGrpSpPr>
        <p:grpSpPr>
          <a:xfrm>
            <a:off x="9762218" y="185542"/>
            <a:ext cx="2155099" cy="747381"/>
            <a:chOff x="502308" y="5749215"/>
            <a:chExt cx="2155099" cy="747381"/>
          </a:xfrm>
        </p:grpSpPr>
        <p:grpSp>
          <p:nvGrpSpPr>
            <p:cNvPr id="13" name="群組 12"/>
            <p:cNvGrpSpPr/>
            <p:nvPr/>
          </p:nvGrpSpPr>
          <p:grpSpPr>
            <a:xfrm>
              <a:off x="502308" y="5749215"/>
              <a:ext cx="1354304" cy="747381"/>
              <a:chOff x="103342" y="5727718"/>
              <a:chExt cx="1598541" cy="911476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07" t="-1" b="64360"/>
              <a:stretch/>
            </p:blipFill>
            <p:spPr>
              <a:xfrm>
                <a:off x="103342" y="5727718"/>
                <a:ext cx="870415" cy="911476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613" y="5906175"/>
                <a:ext cx="636270" cy="636270"/>
              </a:xfrm>
              <a:prstGeom prst="rect">
                <a:avLst/>
              </a:prstGeom>
            </p:spPr>
          </p:pic>
        </p:grp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97325" y="5860536"/>
              <a:ext cx="560082" cy="560082"/>
            </a:xfrm>
            <a:prstGeom prst="rect">
              <a:avLst/>
            </a:prstGeom>
          </p:spPr>
        </p:pic>
      </p:grp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44" t="46393" r="8217" b="44525"/>
          <a:stretch/>
        </p:blipFill>
        <p:spPr>
          <a:xfrm>
            <a:off x="8516968" y="185541"/>
            <a:ext cx="1361128" cy="91440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96118" y="1415555"/>
            <a:ext cx="11960935" cy="4484983"/>
            <a:chOff x="96118" y="1415555"/>
            <a:chExt cx="11960935" cy="4484983"/>
          </a:xfrm>
        </p:grpSpPr>
        <p:grpSp>
          <p:nvGrpSpPr>
            <p:cNvPr id="11" name="群組 10"/>
            <p:cNvGrpSpPr/>
            <p:nvPr/>
          </p:nvGrpSpPr>
          <p:grpSpPr>
            <a:xfrm>
              <a:off x="149086" y="1415555"/>
              <a:ext cx="11907967" cy="542034"/>
              <a:chOff x="149086" y="1551432"/>
              <a:chExt cx="11907967" cy="542034"/>
            </a:xfrm>
          </p:grpSpPr>
          <p:sp>
            <p:nvSpPr>
              <p:cNvPr id="8" name="標題 1"/>
              <p:cNvSpPr txBox="1">
                <a:spLocks/>
              </p:cNvSpPr>
              <p:nvPr/>
            </p:nvSpPr>
            <p:spPr>
              <a:xfrm>
                <a:off x="149086" y="1551433"/>
                <a:ext cx="3852245" cy="503396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zh-TW" altLang="en-US" sz="2800" b="1" dirty="0" smtClean="0">
                    <a:solidFill>
                      <a:srgbClr val="92D050"/>
                    </a:solidFill>
                  </a:rPr>
                  <a:t>農糧故事</a:t>
                </a:r>
                <a:endParaRPr lang="en-US" altLang="zh-TW" sz="2800" b="1" dirty="0" smtClean="0">
                  <a:solidFill>
                    <a:srgbClr val="92D050"/>
                  </a:solidFill>
                </a:endParaRPr>
              </a:p>
            </p:txBody>
          </p:sp>
          <p:sp>
            <p:nvSpPr>
              <p:cNvPr id="9" name="標題 1"/>
              <p:cNvSpPr txBox="1">
                <a:spLocks/>
              </p:cNvSpPr>
              <p:nvPr/>
            </p:nvSpPr>
            <p:spPr>
              <a:xfrm>
                <a:off x="4268542" y="1551433"/>
                <a:ext cx="3711234" cy="5420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zh-TW" altLang="en-US" sz="2800" b="1" dirty="0">
                    <a:solidFill>
                      <a:srgbClr val="00B0F0"/>
                    </a:solidFill>
                  </a:rPr>
                  <a:t>漁業</a:t>
                </a:r>
                <a:r>
                  <a:rPr lang="zh-TW" altLang="en-US" sz="2800" b="1" dirty="0" smtClean="0">
                    <a:solidFill>
                      <a:srgbClr val="00B0F0"/>
                    </a:solidFill>
                  </a:rPr>
                  <a:t>故事</a:t>
                </a:r>
                <a:endParaRPr lang="en-US" altLang="zh-TW" sz="2800" b="1" dirty="0" smtClean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0" name="標題 1"/>
              <p:cNvSpPr txBox="1">
                <a:spLocks/>
              </p:cNvSpPr>
              <p:nvPr/>
            </p:nvSpPr>
            <p:spPr>
              <a:xfrm>
                <a:off x="8204808" y="1551432"/>
                <a:ext cx="3852245" cy="542033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zh-TW" altLang="en-US" sz="2800" b="1" dirty="0" smtClean="0">
                    <a:solidFill>
                      <a:srgbClr val="FFC000"/>
                    </a:solidFill>
                  </a:rPr>
                  <a:t>畜牧</a:t>
                </a:r>
                <a:r>
                  <a:rPr lang="zh-TW" altLang="en-US" sz="2800" b="1" dirty="0">
                    <a:solidFill>
                      <a:srgbClr val="FFC000"/>
                    </a:solidFill>
                  </a:rPr>
                  <a:t>業</a:t>
                </a:r>
                <a:r>
                  <a:rPr lang="zh-TW" altLang="en-US" sz="2800" b="1" dirty="0" smtClean="0">
                    <a:solidFill>
                      <a:srgbClr val="FFC000"/>
                    </a:solidFill>
                  </a:rPr>
                  <a:t>故事</a:t>
                </a:r>
                <a:endParaRPr lang="en-US" altLang="zh-TW" sz="2800" b="1" dirty="0" smtClean="0">
                  <a:solidFill>
                    <a:srgbClr val="FFC000"/>
                  </a:solidFill>
                </a:endParaRPr>
              </a:p>
            </p:txBody>
          </p:sp>
        </p:grpSp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7" t="5071" r="20047"/>
            <a:stretch/>
          </p:blipFill>
          <p:spPr>
            <a:xfrm>
              <a:off x="96118" y="1957588"/>
              <a:ext cx="3958180" cy="3942949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7" t="5153" r="19887"/>
            <a:stretch/>
          </p:blipFill>
          <p:spPr>
            <a:xfrm>
              <a:off x="4054298" y="1957587"/>
              <a:ext cx="3978445" cy="3942951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9" t="5071" r="20330"/>
            <a:stretch/>
          </p:blipFill>
          <p:spPr>
            <a:xfrm>
              <a:off x="8032743" y="1957586"/>
              <a:ext cx="3985852" cy="3942951"/>
            </a:xfrm>
            <a:prstGeom prst="rect">
              <a:avLst/>
            </a:prstGeom>
          </p:spPr>
        </p:pic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67" y="6017060"/>
            <a:ext cx="1119118" cy="62294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8"/>
          <a:stretch/>
        </p:blipFill>
        <p:spPr>
          <a:xfrm>
            <a:off x="6870807" y="5916548"/>
            <a:ext cx="1012823" cy="661697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9361847" y="5900537"/>
            <a:ext cx="2454604" cy="758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16522" y="6052564"/>
            <a:ext cx="622947" cy="622947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72186" y="5976873"/>
          <a:ext cx="2073582" cy="69863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36791"/>
                <a:gridCol w="1036791"/>
              </a:tblGrid>
              <a:tr h="3493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故事總數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擷取則數</a:t>
                      </a:r>
                      <a:endParaRPr lang="zh-TW" altLang="en-US" sz="1400" dirty="0"/>
                    </a:p>
                  </a:txBody>
                  <a:tcPr anchor="ctr"/>
                </a:tc>
              </a:tr>
              <a:tr h="349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accent6"/>
                          </a:solidFill>
                        </a:rPr>
                        <a:t>64</a:t>
                      </a:r>
                      <a:endParaRPr lang="zh-TW" altLang="en-US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accent6"/>
                          </a:solidFill>
                        </a:rPr>
                        <a:t>6</a:t>
                      </a:r>
                      <a:endParaRPr lang="zh-TW" altLang="en-US" sz="1600" b="1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4361678" y="5976873"/>
          <a:ext cx="2053036" cy="69863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26518"/>
                <a:gridCol w="1026518"/>
              </a:tblGrid>
              <a:tr h="3493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故事總數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擷取則數</a:t>
                      </a:r>
                      <a:endParaRPr lang="zh-TW" altLang="en-US" sz="1400" dirty="0"/>
                    </a:p>
                  </a:txBody>
                  <a:tcPr anchor="ctr"/>
                </a:tc>
              </a:tr>
              <a:tr h="3493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</a:rPr>
                        <a:t>30</a:t>
                      </a:r>
                      <a:endParaRPr lang="zh-TW" alt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zh-TW" alt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8446609" y="5982018"/>
          <a:ext cx="2053036" cy="6958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26518"/>
                <a:gridCol w="1026518"/>
              </a:tblGrid>
              <a:tr h="34790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故事總數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擷取則數</a:t>
                      </a:r>
                      <a:endParaRPr lang="zh-TW" altLang="en-US" sz="1400" dirty="0"/>
                    </a:p>
                  </a:txBody>
                  <a:tcPr anchor="ctr"/>
                </a:tc>
              </a:tr>
              <a:tr h="34790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accent4"/>
                          </a:solidFill>
                        </a:rPr>
                        <a:t>18</a:t>
                      </a:r>
                      <a:endParaRPr lang="zh-TW" altLang="en-US" sz="16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chemeClr val="accent4"/>
                          </a:solidFill>
                        </a:rPr>
                        <a:t>1</a:t>
                      </a:r>
                      <a:endParaRPr lang="zh-TW" altLang="en-US" sz="1600" b="1" dirty="0">
                        <a:solidFill>
                          <a:schemeClr val="accent4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84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9361847" y="5900537"/>
            <a:ext cx="2454604" cy="758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89376" y="3991643"/>
          <a:ext cx="3836834" cy="77197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28004"/>
                <a:gridCol w="1052015"/>
                <a:gridCol w="2056815"/>
              </a:tblGrid>
              <a:tr h="2488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農民</a:t>
                      </a:r>
                      <a:endParaRPr lang="zh-TW" altLang="en-US" sz="12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行政區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地點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8826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陳國明</a:t>
                      </a:r>
                      <a:endParaRPr lang="zh-TW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嘉義市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東區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</a:rPr>
                        <a:t>嘉義農專</a:t>
                      </a:r>
                      <a:endParaRPr lang="zh-TW" altLang="en-US" sz="1200" b="1" i="0" u="none" strike="noStrike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  <a:tr h="248826">
                <a:tc vMerge="1">
                  <a:txBody>
                    <a:bodyPr/>
                    <a:lstStyle/>
                    <a:p>
                      <a:pPr algn="l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雲林縣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虎尾鎮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kern="1200" dirty="0" smtClean="0">
                          <a:solidFill>
                            <a:srgbClr val="66CFD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雲林縣虎尾鎮花卉產銷第四班</a:t>
                      </a:r>
                      <a:endParaRPr lang="zh-TW" altLang="en-US" sz="1200" b="1" i="0" u="none" strike="noStrike" dirty="0">
                        <a:solidFill>
                          <a:srgbClr val="66CFD3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692960"/>
              </p:ext>
            </p:extLst>
          </p:nvPr>
        </p:nvGraphicFramePr>
        <p:xfrm>
          <a:off x="8126963" y="3991643"/>
          <a:ext cx="3836834" cy="10581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28005"/>
                <a:gridCol w="1156823"/>
                <a:gridCol w="1952006"/>
              </a:tblGrid>
              <a:tr h="2370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農民</a:t>
                      </a:r>
                      <a:endParaRPr lang="zh-TW" altLang="en-US" sz="12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行政區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地點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61261"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許淑美</a:t>
                      </a:r>
                      <a:endParaRPr lang="zh-TW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彰化縣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田尾鄉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家鄉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61261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嘉義市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西區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嘉義農專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61261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彰化縣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田尾鄉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kern="1200" dirty="0" smtClean="0">
                          <a:solidFill>
                            <a:srgbClr val="66CFD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農場</a:t>
                      </a:r>
                      <a:endParaRPr lang="zh-TW" altLang="en-US" sz="1200" b="1" i="0" u="none" strike="noStrike" kern="1200" dirty="0">
                        <a:solidFill>
                          <a:srgbClr val="66CFD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4158170" y="3991643"/>
          <a:ext cx="3836834" cy="102632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13242"/>
                <a:gridCol w="1133411"/>
                <a:gridCol w="1990181"/>
              </a:tblGrid>
              <a:tr h="28405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農民</a:t>
                      </a:r>
                      <a:endParaRPr lang="zh-TW" altLang="en-US" sz="12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行政區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地點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7421"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林東海</a:t>
                      </a:r>
                      <a:endParaRPr lang="zh-TW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宜蘭縣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三星鄉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家鄉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47421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宜蘭縣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羅東鎮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羅東西餐廳老闆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47421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宜蘭縣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三星鄉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kern="1200" dirty="0" smtClean="0">
                          <a:solidFill>
                            <a:srgbClr val="66CFD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農場</a:t>
                      </a:r>
                      <a:endParaRPr lang="zh-TW" altLang="en-US" sz="1200" b="1" i="0" u="none" strike="noStrike" kern="1200" dirty="0">
                        <a:solidFill>
                          <a:srgbClr val="66CFD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4158170" y="5100719"/>
          <a:ext cx="3836834" cy="136642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39910"/>
                <a:gridCol w="1120077"/>
                <a:gridCol w="1976847"/>
              </a:tblGrid>
              <a:tr h="2389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農民</a:t>
                      </a:r>
                      <a:endParaRPr lang="zh-TW" altLang="en-US" sz="12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行政區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地點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38939"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吳成富</a:t>
                      </a:r>
                      <a:endParaRPr lang="zh-TW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桃園市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平鎮區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家鄉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939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嘉義市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東區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嘉義大學農場管理科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939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臺北市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大安區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臺灣大學科技農企業經營管理精英班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939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桃園市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平鎮區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kern="1200" dirty="0" smtClean="0">
                          <a:solidFill>
                            <a:srgbClr val="66CFD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有機農場</a:t>
                      </a:r>
                      <a:endParaRPr lang="zh-TW" altLang="en-US" sz="1200" b="1" i="0" u="none" strike="noStrike" kern="1200" dirty="0">
                        <a:solidFill>
                          <a:srgbClr val="66CFD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0" name="標題 1"/>
          <p:cNvSpPr txBox="1">
            <a:spLocks/>
          </p:cNvSpPr>
          <p:nvPr/>
        </p:nvSpPr>
        <p:spPr>
          <a:xfrm>
            <a:off x="483984" y="525000"/>
            <a:ext cx="10515600" cy="889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rgbClr val="92D050"/>
                </a:solidFill>
              </a:rPr>
              <a:t>農糧故事</a:t>
            </a:r>
            <a:endParaRPr lang="en-US" altLang="zh-TW" b="1" dirty="0" smtClean="0">
              <a:solidFill>
                <a:srgbClr val="92D050"/>
              </a:solidFill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189376" y="5440820"/>
          <a:ext cx="3836834" cy="102632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13242"/>
                <a:gridCol w="1133411"/>
                <a:gridCol w="1990181"/>
              </a:tblGrid>
              <a:tr h="28405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農民</a:t>
                      </a:r>
                      <a:endParaRPr lang="zh-TW" altLang="en-US" sz="12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行政區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地點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47421"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洪銘聰</a:t>
                      </a:r>
                      <a:endParaRPr lang="zh-TW" altLang="en-US" sz="10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屏東縣高樹鄉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家鄉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47421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新北市新莊區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輔仁大學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47421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屏東縣高樹鄉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kern="1200" dirty="0" smtClean="0">
                          <a:solidFill>
                            <a:srgbClr val="66CFD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鳳梨農場</a:t>
                      </a:r>
                      <a:endParaRPr lang="zh-TW" altLang="en-US" sz="1200" b="1" i="0" u="none" strike="noStrike" kern="1200" dirty="0">
                        <a:solidFill>
                          <a:srgbClr val="66CFD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86" y="335771"/>
            <a:ext cx="1635710" cy="910503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133914"/>
              </p:ext>
            </p:extLst>
          </p:nvPr>
        </p:nvGraphicFramePr>
        <p:xfrm>
          <a:off x="8126963" y="5476004"/>
          <a:ext cx="3836833" cy="99113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12329"/>
                <a:gridCol w="1244027"/>
                <a:gridCol w="1880477"/>
              </a:tblGrid>
              <a:tr h="23893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TW" altLang="en-US" sz="1200" b="1" kern="12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農民</a:t>
                      </a:r>
                      <a:endParaRPr lang="zh-TW" altLang="en-US" sz="1200" b="1" kern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行政區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地點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38939"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詹明崇</a:t>
                      </a:r>
                      <a:endParaRPr lang="zh-TW" altLang="en-US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臺東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縣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卑南鄉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家鄉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939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臺北市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中正區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北部建築業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8939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臺東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縣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卑南鄉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kern="1200" dirty="0" smtClean="0">
                          <a:solidFill>
                            <a:srgbClr val="66CFD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咖啡園</a:t>
                      </a:r>
                      <a:endParaRPr lang="zh-TW" altLang="en-US" sz="1200" b="1" i="0" u="none" strike="noStrike" kern="1200" dirty="0">
                        <a:solidFill>
                          <a:srgbClr val="66CFD3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5" name="內容版面配置區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7" b="34952"/>
          <a:stretch/>
        </p:blipFill>
        <p:spPr>
          <a:xfrm>
            <a:off x="14665" y="1618998"/>
            <a:ext cx="12177335" cy="2230368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2046514" y="1648026"/>
            <a:ext cx="8512629" cy="1917359"/>
            <a:chOff x="2046514" y="1648026"/>
            <a:chExt cx="8512629" cy="1917359"/>
          </a:xfrm>
        </p:grpSpPr>
        <p:sp>
          <p:nvSpPr>
            <p:cNvPr id="2" name="矩形 1"/>
            <p:cNvSpPr/>
            <p:nvPr/>
          </p:nvSpPr>
          <p:spPr>
            <a:xfrm>
              <a:off x="2046514" y="1648026"/>
              <a:ext cx="1654629" cy="1878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904514" y="1686440"/>
              <a:ext cx="1654629" cy="18789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483984" y="1943741"/>
            <a:ext cx="7622245" cy="1162316"/>
            <a:chOff x="483984" y="1943741"/>
            <a:chExt cx="7622245" cy="1162316"/>
          </a:xfrm>
        </p:grpSpPr>
        <p:sp>
          <p:nvSpPr>
            <p:cNvPr id="11" name="矩形 10"/>
            <p:cNvSpPr/>
            <p:nvPr/>
          </p:nvSpPr>
          <p:spPr>
            <a:xfrm>
              <a:off x="483984" y="2423886"/>
              <a:ext cx="735216" cy="68217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528457" y="1943741"/>
              <a:ext cx="735216" cy="68217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371013" y="2393096"/>
              <a:ext cx="735216" cy="68217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2452915" y="2975429"/>
            <a:ext cx="7490865" cy="509306"/>
            <a:chOff x="2452915" y="2975429"/>
            <a:chExt cx="7490865" cy="509306"/>
          </a:xfrm>
        </p:grpSpPr>
        <p:sp>
          <p:nvSpPr>
            <p:cNvPr id="6" name="橢圓 5"/>
            <p:cNvSpPr/>
            <p:nvPr/>
          </p:nvSpPr>
          <p:spPr>
            <a:xfrm>
              <a:off x="2452915" y="2975429"/>
              <a:ext cx="449943" cy="4452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9493837" y="3039453"/>
              <a:ext cx="449943" cy="445282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718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CONTENTS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86110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概念主題</a:t>
            </a:r>
            <a:endParaRPr lang="en-US" altLang="zh-TW" dirty="0" smtClean="0"/>
          </a:p>
          <a:p>
            <a:r>
              <a:rPr lang="zh-TW" altLang="en-US" dirty="0"/>
              <a:t>資料來源、收集與整理</a:t>
            </a:r>
            <a:endParaRPr lang="en-US" altLang="zh-TW" dirty="0"/>
          </a:p>
          <a:p>
            <a:pPr lvl="1"/>
            <a:r>
              <a:rPr lang="zh-TW" altLang="en-US" dirty="0"/>
              <a:t>爬蟲</a:t>
            </a:r>
            <a:endParaRPr lang="en-US" altLang="zh-TW" dirty="0"/>
          </a:p>
          <a:p>
            <a:pPr lvl="1"/>
            <a:r>
              <a:rPr lang="zh-TW" altLang="en-US" dirty="0"/>
              <a:t>人工</a:t>
            </a:r>
            <a:r>
              <a:rPr lang="en-US" altLang="zh-TW" dirty="0" smtClean="0"/>
              <a:t>coding</a:t>
            </a: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資料分析</a:t>
            </a:r>
            <a:r>
              <a:rPr lang="zh-TW" altLang="en-US" dirty="0"/>
              <a:t>與</a:t>
            </a:r>
            <a:r>
              <a:rPr lang="zh-TW" altLang="en-US" dirty="0" smtClean="0"/>
              <a:t>視覺化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 1: </a:t>
            </a:r>
            <a:r>
              <a:rPr lang="zh-TW" altLang="en-US" dirty="0" smtClean="0"/>
              <a:t>概念網路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PART 2:</a:t>
            </a:r>
            <a:r>
              <a:rPr lang="zh-TW" altLang="en-US" dirty="0" smtClean="0"/>
              <a:t> 農民移動與農產外銷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003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361847" y="5900537"/>
            <a:ext cx="2454604" cy="758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83984" y="525000"/>
            <a:ext cx="10515600" cy="889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solidFill>
                  <a:srgbClr val="00B0F0"/>
                </a:solidFill>
              </a:rPr>
              <a:t>漁業</a:t>
            </a:r>
            <a:r>
              <a:rPr lang="zh-TW" altLang="en-US" b="1" dirty="0" smtClean="0">
                <a:solidFill>
                  <a:srgbClr val="00B0F0"/>
                </a:solidFill>
              </a:rPr>
              <a:t>故事</a:t>
            </a:r>
            <a:endParaRPr lang="en-US" altLang="zh-TW" b="1" dirty="0" smtClean="0">
              <a:solidFill>
                <a:srgbClr val="00B0F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4159056" y="5349094"/>
          <a:ext cx="3823954" cy="102079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09158"/>
                <a:gridCol w="1300766"/>
                <a:gridCol w="1814030"/>
              </a:tblGrid>
              <a:tr h="3288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農民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行政區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地點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306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李富正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雲林縣口湖鄉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kern="1200" dirty="0" smtClean="0">
                          <a:solidFill>
                            <a:srgbClr val="F69F9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家鄉</a:t>
                      </a:r>
                      <a:endParaRPr lang="zh-TW" altLang="en-US" sz="1200" b="1" i="0" kern="1200" dirty="0">
                        <a:solidFill>
                          <a:srgbClr val="F69F9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065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屏東縣屏東市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kern="1200" dirty="0" smtClean="0">
                          <a:solidFill>
                            <a:srgbClr val="F69F9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屏東商業技術學院</a:t>
                      </a:r>
                      <a:endParaRPr lang="zh-TW" altLang="en-US" sz="1200" b="1" i="0" kern="1200" dirty="0">
                        <a:solidFill>
                          <a:srgbClr val="F69F9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30650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雲林縣口湖鄉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66CFD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海水養殖</a:t>
                      </a:r>
                      <a:endParaRPr lang="en-US" altLang="zh-TW" sz="1200" b="1" i="0" u="none" strike="noStrike" kern="1200" dirty="0" smtClean="0">
                        <a:solidFill>
                          <a:srgbClr val="66CFD3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8177268" y="5346571"/>
          <a:ext cx="3836834" cy="10233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96276"/>
                <a:gridCol w="1197735"/>
                <a:gridCol w="1942823"/>
              </a:tblGrid>
              <a:tr h="28319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農民</a:t>
                      </a:r>
                      <a:endParaRPr lang="zh-TW" altLang="en-US" sz="1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行政區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地點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24670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盧靖</a:t>
                      </a:r>
                      <a:r>
                        <a:rPr lang="zh-TW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穎</a:t>
                      </a:r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南市白河區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kern="1200" dirty="0" smtClean="0">
                          <a:solidFill>
                            <a:srgbClr val="F69F9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家鄉</a:t>
                      </a:r>
                      <a:endParaRPr lang="zh-TW" altLang="en-US" sz="1200" b="1" i="0" kern="1200" dirty="0">
                        <a:solidFill>
                          <a:srgbClr val="F69F9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46708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</a:t>
                      </a: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南市仁德區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kern="1200" dirty="0" smtClean="0">
                          <a:solidFill>
                            <a:srgbClr val="F69F9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嘉南藥專食品衛生科</a:t>
                      </a:r>
                      <a:endParaRPr lang="zh-TW" altLang="en-US" sz="1200" b="1" i="0" kern="1200" dirty="0">
                        <a:solidFill>
                          <a:srgbClr val="F69F9B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46708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雲林縣土庫鎮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66CFD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虱目魚食品加工</a:t>
                      </a:r>
                      <a:endParaRPr lang="zh-TW" altLang="en-US" sz="1200" b="1" i="0" u="none" strike="noStrike" kern="1200" dirty="0">
                        <a:solidFill>
                          <a:srgbClr val="66CFD3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40844" y="5346572"/>
          <a:ext cx="3823954" cy="102584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70525"/>
                <a:gridCol w="1120462"/>
                <a:gridCol w="2032967"/>
              </a:tblGrid>
              <a:tr h="26927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農民</a:t>
                      </a:r>
                      <a:endParaRPr lang="zh-TW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行政區</a:t>
                      </a:r>
                      <a:endParaRPr lang="zh-TW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地點</a:t>
                      </a:r>
                      <a:endParaRPr lang="zh-TW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</a:tr>
              <a:tr h="250507"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黃</a:t>
                      </a:r>
                      <a:r>
                        <a:rPr lang="zh-TW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翊誠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臺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南市七股區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F69F9B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家鄉</a:t>
                      </a:r>
                      <a:endParaRPr lang="zh-TW" altLang="en-US" sz="1200" b="1" i="0" u="none" strike="noStrike" kern="1200" dirty="0">
                        <a:solidFill>
                          <a:srgbClr val="F69F9B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50507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臺北市大安區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kern="1200" dirty="0" smtClean="0">
                          <a:solidFill>
                            <a:srgbClr val="F69F9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臺灣大學漁業科學研究所</a:t>
                      </a:r>
                      <a:endParaRPr lang="en-US" altLang="zh-TW" sz="1200" b="1" i="0" u="none" strike="noStrike" kern="1200" dirty="0" smtClean="0">
                        <a:solidFill>
                          <a:srgbClr val="F69F9B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250507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臺</a:t>
                      </a:r>
                      <a:r>
                        <a:rPr lang="zh-TW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南市七股區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1200" b="1" i="0" u="none" strike="noStrike" kern="1200" dirty="0" smtClean="0">
                          <a:solidFill>
                            <a:srgbClr val="66CFD3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養蚵</a:t>
                      </a:r>
                      <a:endParaRPr lang="zh-TW" altLang="en-US" sz="1200" b="1" i="0" u="none" strike="noStrike" kern="1200" dirty="0">
                        <a:solidFill>
                          <a:srgbClr val="66CFD3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8"/>
          <a:stretch/>
        </p:blipFill>
        <p:spPr>
          <a:xfrm>
            <a:off x="10405431" y="96501"/>
            <a:ext cx="1608671" cy="1050975"/>
          </a:xfrm>
          <a:prstGeom prst="rect">
            <a:avLst/>
          </a:prstGeom>
        </p:spPr>
      </p:pic>
      <p:pic>
        <p:nvPicPr>
          <p:cNvPr id="10" name="內容版面配置區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9" r="969" b="25200"/>
          <a:stretch/>
        </p:blipFill>
        <p:spPr>
          <a:xfrm>
            <a:off x="750728" y="1444272"/>
            <a:ext cx="11415514" cy="3734873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1602878" y="3249754"/>
            <a:ext cx="3738380" cy="867642"/>
            <a:chOff x="1602878" y="3249754"/>
            <a:chExt cx="3738380" cy="867642"/>
          </a:xfrm>
        </p:grpSpPr>
        <p:sp>
          <p:nvSpPr>
            <p:cNvPr id="8" name="橢圓 7"/>
            <p:cNvSpPr/>
            <p:nvPr/>
          </p:nvSpPr>
          <p:spPr>
            <a:xfrm>
              <a:off x="1602878" y="3672114"/>
              <a:ext cx="449943" cy="4452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4891315" y="3249754"/>
              <a:ext cx="449943" cy="4452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776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83984" y="525000"/>
            <a:ext cx="10515600" cy="8897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 smtClean="0">
                <a:solidFill>
                  <a:srgbClr val="FFC000"/>
                </a:solidFill>
              </a:rPr>
              <a:t>畜牧</a:t>
            </a:r>
            <a:r>
              <a:rPr lang="zh-TW" altLang="en-US" b="1" dirty="0">
                <a:solidFill>
                  <a:srgbClr val="FFC000"/>
                </a:solidFill>
              </a:rPr>
              <a:t>業</a:t>
            </a:r>
            <a:r>
              <a:rPr lang="zh-TW" altLang="en-US" b="1" dirty="0" smtClean="0">
                <a:solidFill>
                  <a:srgbClr val="FFC000"/>
                </a:solidFill>
              </a:rPr>
              <a:t>故事</a:t>
            </a:r>
            <a:endParaRPr lang="en-US" altLang="zh-TW" b="1" dirty="0" smtClean="0">
              <a:solidFill>
                <a:srgbClr val="FFC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926460" y="2210325"/>
          <a:ext cx="4057664" cy="103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709157"/>
                <a:gridCol w="1403798"/>
                <a:gridCol w="1944709"/>
              </a:tblGrid>
              <a:tr h="2552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農民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行政區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latin typeface="+mj-ea"/>
                          <a:ea typeface="+mj-ea"/>
                        </a:rPr>
                        <a:t>地點</a:t>
                      </a:r>
                      <a:endParaRPr lang="zh-TW" altLang="en-US" sz="1200" dirty="0">
                        <a:latin typeface="+mj-ea"/>
                        <a:ea typeface="+mj-ea"/>
                      </a:endParaRPr>
                    </a:p>
                  </a:txBody>
                  <a:tcPr anchor="ctr"/>
                </a:tc>
              </a:tr>
              <a:tr h="2552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許成寶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桃園市大園區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 smtClean="0">
                          <a:solidFill>
                            <a:srgbClr val="F69F9B"/>
                          </a:solidFill>
                          <a:effectLst/>
                          <a:latin typeface="+mj-ea"/>
                          <a:ea typeface="+mj-ea"/>
                        </a:rPr>
                        <a:t>家鄉</a:t>
                      </a:r>
                      <a:endParaRPr lang="zh-TW" altLang="en-US" sz="1200" b="1" i="0" u="none" strike="noStrike" dirty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  <a:tr h="255200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屏東縣內埔鄉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kern="1200" dirty="0" smtClean="0">
                          <a:solidFill>
                            <a:srgbClr val="F69F9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屏東科技大學農企業管理</a:t>
                      </a:r>
                      <a:endParaRPr lang="en-US" altLang="zh-TW" sz="1200" b="1" i="0" u="none" strike="noStrike" dirty="0" smtClean="0">
                        <a:solidFill>
                          <a:srgbClr val="F69F9B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  <a:tr h="255200">
                <a:tc v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桃園市大園區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kern="1200" dirty="0" smtClean="0">
                          <a:solidFill>
                            <a:srgbClr val="66CFD3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瑞奇種牛畜牧場</a:t>
                      </a:r>
                      <a:endParaRPr lang="zh-TW" altLang="en-US" sz="1200" b="1" i="0" u="none" strike="noStrike" dirty="0">
                        <a:solidFill>
                          <a:srgbClr val="66CFD3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49270" y="165317"/>
            <a:ext cx="1045296" cy="1045296"/>
          </a:xfrm>
          <a:prstGeom prst="rect">
            <a:avLst/>
          </a:prstGeom>
        </p:spPr>
      </p:pic>
      <p:pic>
        <p:nvPicPr>
          <p:cNvPr id="8" name="內容版面配置區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" t="5175" r="9223"/>
          <a:stretch/>
        </p:blipFill>
        <p:spPr>
          <a:xfrm>
            <a:off x="5568288" y="1210613"/>
            <a:ext cx="6405500" cy="55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1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縮小時空尺度，看到更細緻地農民移動經驗</a:t>
            </a:r>
            <a:endParaRPr lang="en-US" altLang="zh-TW" dirty="0" smtClean="0"/>
          </a:p>
          <a:p>
            <a:pPr lvl="1"/>
            <a:r>
              <a:rPr lang="zh-TW" altLang="en-US" strike="sngStrike" dirty="0" smtClean="0"/>
              <a:t>無時間項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有時間項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en-US" altLang="zh-TW" dirty="0" smtClean="0">
                <a:sym typeface="Wingdings" panose="05000000000000000000" pitchFamily="2" charset="2"/>
              </a:rPr>
              <a:t> </a:t>
            </a:r>
            <a:r>
              <a:rPr lang="zh-TW" altLang="en-US" dirty="0" smtClean="0">
                <a:sym typeface="Wingdings" panose="05000000000000000000" pitchFamily="2" charset="2"/>
              </a:rPr>
              <a:t>縣市 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 鄉鎮市區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視覺化故事特徵與農民移動過程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zh-TW" altLang="en-US" dirty="0" smtClean="0"/>
              <a:t>從北南下耕作、種植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鄰近的生活圈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返鄉從農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04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49" y="1414463"/>
            <a:ext cx="10515600" cy="2852737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結</a:t>
            </a:r>
            <a:r>
              <a:rPr lang="zh-TW" altLang="en-US" b="1" dirty="0">
                <a:solidFill>
                  <a:schemeClr val="bg1"/>
                </a:solidFill>
              </a:rPr>
              <a:t>論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88570" y="4673600"/>
            <a:ext cx="10258879" cy="2442693"/>
          </a:xfrm>
        </p:spPr>
        <p:txBody>
          <a:bodyPr>
            <a:normAutofit/>
          </a:bodyPr>
          <a:lstStyle/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0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1885" y="716857"/>
            <a:ext cx="11350172" cy="600165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農民故事中的重要特質</a:t>
            </a:r>
            <a:endParaRPr lang="en-US" altLang="zh-TW" sz="2400" dirty="0" smtClean="0"/>
          </a:p>
          <a:p>
            <a:pPr lvl="1"/>
            <a:r>
              <a:rPr lang="zh-TW" altLang="zh-TW" sz="2000" dirty="0"/>
              <a:t>家</a:t>
            </a:r>
            <a:r>
              <a:rPr lang="en-US" altLang="zh-TW" sz="2000" dirty="0"/>
              <a:t>/ </a:t>
            </a:r>
            <a:r>
              <a:rPr lang="zh-TW" altLang="zh-TW" sz="2000" dirty="0"/>
              <a:t>家鄉的概念（如，繼承家業、從農世家</a:t>
            </a:r>
            <a:r>
              <a:rPr lang="zh-TW" altLang="zh-TW" sz="2000" dirty="0" smtClean="0"/>
              <a:t>）</a:t>
            </a:r>
            <a:r>
              <a:rPr lang="zh-TW" altLang="en-US" sz="2000" dirty="0" smtClean="0"/>
              <a:t>、</a:t>
            </a:r>
            <a:r>
              <a:rPr lang="zh-TW" altLang="zh-TW" sz="2000" dirty="0" smtClean="0"/>
              <a:t>家人支持</a:t>
            </a:r>
            <a:endParaRPr lang="en-US" altLang="zh-TW" sz="2000" dirty="0" smtClean="0"/>
          </a:p>
          <a:p>
            <a:pPr lvl="1"/>
            <a:r>
              <a:rPr lang="zh-TW" altLang="zh-TW" sz="2000" dirty="0" smtClean="0"/>
              <a:t>第三</a:t>
            </a:r>
            <a:r>
              <a:rPr lang="zh-TW" altLang="zh-TW" sz="2000" dirty="0"/>
              <a:t>方的支持者（如，農業試驗所、產銷班</a:t>
            </a:r>
            <a:r>
              <a:rPr lang="zh-TW" altLang="zh-TW" sz="2000" dirty="0" smtClean="0"/>
              <a:t>）</a:t>
            </a:r>
            <a:endParaRPr lang="en-US" altLang="zh-TW" sz="2000" dirty="0" smtClean="0"/>
          </a:p>
          <a:p>
            <a:pPr lvl="1"/>
            <a:r>
              <a:rPr lang="zh-TW" altLang="zh-TW" sz="2000" dirty="0" smtClean="0"/>
              <a:t>產業</a:t>
            </a:r>
            <a:r>
              <a:rPr lang="zh-TW" altLang="zh-TW" sz="2000" dirty="0"/>
              <a:t>的轉型與擴張（如，加工廠、創立品牌）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農民移動特徵（如，從北到南、返鄉從農）</a:t>
            </a:r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400" dirty="0" smtClean="0"/>
              <a:t>故事視覺化的可能</a:t>
            </a:r>
            <a:endParaRPr lang="en-US" altLang="zh-TW" sz="2400" dirty="0" smtClean="0"/>
          </a:p>
          <a:p>
            <a:pPr lvl="1"/>
            <a:r>
              <a:rPr lang="zh-TW" altLang="en-US" sz="2000" b="1" dirty="0" smtClean="0"/>
              <a:t>網路爬蟲、製作概念網絡（</a:t>
            </a:r>
            <a:r>
              <a:rPr lang="en-US" altLang="zh-TW" sz="2000" b="1" dirty="0" err="1" smtClean="0"/>
              <a:t>igraph</a:t>
            </a:r>
            <a:r>
              <a:rPr lang="zh-TW" altLang="en-US" sz="2000" b="1" dirty="0" smtClean="0"/>
              <a:t>）、圖表繪製（</a:t>
            </a:r>
            <a:r>
              <a:rPr lang="en-US" altLang="zh-TW" sz="2000" b="1" dirty="0" err="1" smtClean="0"/>
              <a:t>ggplot</a:t>
            </a:r>
            <a:r>
              <a:rPr lang="zh-TW" altLang="en-US" sz="2000" b="1" dirty="0" smtClean="0"/>
              <a:t>）、地圖繪製</a:t>
            </a:r>
            <a:r>
              <a:rPr lang="zh-TW" altLang="en-US" sz="2000" b="1" dirty="0"/>
              <a:t>（</a:t>
            </a:r>
            <a:r>
              <a:rPr lang="en-US" altLang="zh-TW" sz="2000" b="1" dirty="0" err="1" smtClean="0"/>
              <a:t>ggmap</a:t>
            </a:r>
            <a:r>
              <a:rPr lang="en-US" altLang="zh-TW" sz="2000" b="1" dirty="0" smtClean="0"/>
              <a:t>, </a:t>
            </a:r>
            <a:r>
              <a:rPr lang="en-US" altLang="zh-TW" sz="2000" b="1" dirty="0" err="1" smtClean="0"/>
              <a:t>get_googlemap</a:t>
            </a:r>
            <a:r>
              <a:rPr lang="zh-TW" altLang="en-US" sz="2000" b="1" dirty="0" smtClean="0"/>
              <a:t>）、互動地圖（</a:t>
            </a:r>
            <a:r>
              <a:rPr lang="en-US" altLang="zh-TW" sz="2000" dirty="0"/>
              <a:t> </a:t>
            </a:r>
            <a:r>
              <a:rPr lang="en-US" altLang="zh-TW" sz="2000" b="1" dirty="0" err="1"/>
              <a:t>rgdal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geosphere</a:t>
            </a:r>
            <a:r>
              <a:rPr lang="zh-TW" altLang="en-US" sz="2000" b="1" dirty="0"/>
              <a:t>、</a:t>
            </a:r>
            <a:r>
              <a:rPr lang="en-US" altLang="zh-TW" sz="2000" b="1" dirty="0"/>
              <a:t>leaflet </a:t>
            </a:r>
            <a:r>
              <a:rPr lang="zh-TW" altLang="en-US" sz="2000" b="1" dirty="0" smtClean="0"/>
              <a:t>）</a:t>
            </a:r>
            <a:endParaRPr lang="en-US" altLang="zh-TW" sz="2000" b="1" dirty="0" smtClean="0"/>
          </a:p>
          <a:p>
            <a:pPr lvl="1"/>
            <a:r>
              <a:rPr lang="zh-TW" altLang="en-US" sz="2000" dirty="0" smtClean="0"/>
              <a:t>故事的概念與特徵、時序關係及地理移動</a:t>
            </a:r>
            <a:endParaRPr lang="en-US" altLang="zh-TW" sz="2000" dirty="0" smtClean="0"/>
          </a:p>
          <a:p>
            <a:pPr lvl="1"/>
            <a:endParaRPr lang="en-US" altLang="zh-TW" sz="2000" dirty="0" smtClean="0"/>
          </a:p>
          <a:p>
            <a:pPr lvl="1"/>
            <a:r>
              <a:rPr lang="zh-TW" altLang="en-US" sz="2000" dirty="0" smtClean="0"/>
              <a:t>未來優化方向</a:t>
            </a:r>
            <a:endParaRPr lang="en-US" altLang="zh-TW" sz="2000" dirty="0" smtClean="0"/>
          </a:p>
          <a:p>
            <a:pPr lvl="2"/>
            <a:r>
              <a:rPr lang="zh-TW" altLang="en-US" sz="1600" dirty="0" smtClean="0"/>
              <a:t>動態的視覺化效果</a:t>
            </a:r>
            <a:endParaRPr lang="en-US" altLang="zh-TW" sz="1600" dirty="0" smtClean="0"/>
          </a:p>
          <a:p>
            <a:pPr lvl="2"/>
            <a:r>
              <a:rPr lang="zh-TW" altLang="en-US" sz="1600" dirty="0" smtClean="0"/>
              <a:t>互動式的故事介面</a:t>
            </a:r>
            <a:endParaRPr lang="en-US" altLang="zh-TW" sz="1600" dirty="0" smtClean="0"/>
          </a:p>
          <a:p>
            <a:pPr lvl="2"/>
            <a:endParaRPr lang="en-US" altLang="zh-TW" sz="1600" dirty="0" smtClean="0"/>
          </a:p>
          <a:p>
            <a:pPr lvl="1"/>
            <a:r>
              <a:rPr lang="zh-TW" altLang="en-US" sz="2000" dirty="0" smtClean="0"/>
              <a:t>結合概念網絡與移動地圖的討論</a:t>
            </a:r>
            <a:endParaRPr lang="en-US" altLang="zh-TW" sz="2000" dirty="0" smtClean="0"/>
          </a:p>
          <a:p>
            <a:pPr lvl="2"/>
            <a:r>
              <a:rPr lang="zh-TW" altLang="en-US" sz="1600" dirty="0" smtClean="0"/>
              <a:t>繼承家業、從農世家 </a:t>
            </a:r>
            <a:r>
              <a:rPr lang="en-US" altLang="zh-TW" sz="1600" dirty="0" smtClean="0"/>
              <a:t>vs.</a:t>
            </a:r>
            <a:r>
              <a:rPr lang="zh-TW" altLang="en-US" sz="1600" dirty="0" smtClean="0"/>
              <a:t>移動地圖的同心圓</a:t>
            </a:r>
            <a:endParaRPr lang="en-US" altLang="zh-TW" sz="2400" dirty="0" smtClean="0"/>
          </a:p>
          <a:p>
            <a:pPr lvl="1"/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27526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7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541722"/>
            <a:ext cx="12192000" cy="1327510"/>
          </a:xfrm>
          <a:solidFill>
            <a:srgbClr val="9CC7CE"/>
          </a:solidFill>
        </p:spPr>
        <p:txBody>
          <a:bodyPr>
            <a:normAutofit/>
          </a:bodyPr>
          <a:lstStyle/>
          <a:p>
            <a:pPr algn="ctr"/>
            <a:r>
              <a:rPr lang="en-US" altLang="zh-TW" sz="7200" dirty="0" smtClean="0">
                <a:solidFill>
                  <a:schemeClr val="bg1"/>
                </a:solidFill>
              </a:rPr>
              <a:t>Thank you! </a:t>
            </a:r>
            <a:r>
              <a:rPr lang="en-US" altLang="zh-TW" sz="7200" dirty="0" smtClean="0">
                <a:solidFill>
                  <a:schemeClr val="bg1"/>
                </a:solidFill>
                <a:sym typeface="Wingdings"/>
              </a:rPr>
              <a:t>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5625885"/>
            <a:ext cx="10515600" cy="95725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卓宛嫻、侯孟秀、廖晧宇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2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68380" y="4839400"/>
            <a:ext cx="4995512" cy="500156"/>
          </a:xfrm>
        </p:spPr>
        <p:txBody>
          <a:bodyPr/>
          <a:lstStyle/>
          <a:p>
            <a:pPr algn="ctr"/>
            <a:r>
              <a:rPr kumimoji="1" lang="en-US" altLang="zh-TW" dirty="0" smtClean="0"/>
              <a:t>Coding </a:t>
            </a:r>
            <a:r>
              <a:rPr kumimoji="1" lang="zh-TW" altLang="en-US" dirty="0" smtClean="0"/>
              <a:t>摳到落枕的宛嫻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62" y="1608966"/>
            <a:ext cx="4974120" cy="37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概念主題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緣起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文本分析的困難點：</a:t>
            </a:r>
            <a:endParaRPr lang="en-US" altLang="zh-TW" dirty="0"/>
          </a:p>
          <a:p>
            <a:pPr lvl="1"/>
            <a:r>
              <a:rPr lang="zh-TW" altLang="en-US" dirty="0"/>
              <a:t>故事分析之目標</a:t>
            </a:r>
            <a:endParaRPr lang="en-US" altLang="zh-TW" dirty="0"/>
          </a:p>
          <a:p>
            <a:pPr lvl="1"/>
            <a:r>
              <a:rPr lang="zh-TW" altLang="en-US" dirty="0"/>
              <a:t>系統內建斷詞？</a:t>
            </a:r>
            <a:endParaRPr lang="en-US" altLang="zh-TW" dirty="0"/>
          </a:p>
          <a:p>
            <a:pPr lvl="1"/>
            <a:r>
              <a:rPr lang="zh-TW" altLang="en-US" dirty="0"/>
              <a:t>人工判斷與編碼，廢寢忘食，頸椎都歪掉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09" y="2011604"/>
            <a:ext cx="4211416" cy="315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簡介</a:t>
            </a:r>
          </a:p>
        </p:txBody>
      </p:sp>
      <p:pic>
        <p:nvPicPr>
          <p:cNvPr id="19" name="內容版面配置區 1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229" t="15038" r="16450" b="6826"/>
          <a:stretch/>
        </p:blipFill>
        <p:spPr>
          <a:xfrm>
            <a:off x="2478505" y="-751"/>
            <a:ext cx="7234990" cy="465199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/>
          <a:srcRect l="15152" t="43340" r="16358" b="7507"/>
          <a:stretch/>
        </p:blipFill>
        <p:spPr>
          <a:xfrm>
            <a:off x="2590800" y="4632969"/>
            <a:ext cx="7010400" cy="2828566"/>
          </a:xfrm>
          <a:prstGeom prst="rect">
            <a:avLst/>
          </a:prstGeom>
        </p:spPr>
      </p:pic>
      <p:pic>
        <p:nvPicPr>
          <p:cNvPr id="22" name="內容版面配置區 9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5" b="34629"/>
          <a:stretch/>
        </p:blipFill>
        <p:spPr>
          <a:xfrm>
            <a:off x="3391892" y="2792363"/>
            <a:ext cx="1963336" cy="91306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92" y="1177821"/>
            <a:ext cx="1963336" cy="109287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69068" y="4227098"/>
            <a:ext cx="1148749" cy="1148749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5553407" y="1508722"/>
            <a:ext cx="3430174" cy="3585137"/>
            <a:chOff x="3467931" y="2030087"/>
            <a:chExt cx="3430174" cy="3585137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7932" y="2030087"/>
              <a:ext cx="34301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00B050"/>
                  </a:solidFill>
                </a:rPr>
                <a:t>農糧故事 </a:t>
              </a:r>
              <a:r>
                <a:rPr lang="zh-TW" altLang="en-US" sz="2800" dirty="0" smtClean="0"/>
                <a:t>→ </a:t>
              </a:r>
              <a:r>
                <a:rPr lang="en-US" altLang="zh-TW" sz="2800" dirty="0" smtClean="0"/>
                <a:t>64</a:t>
              </a:r>
              <a:r>
                <a:rPr lang="zh-TW" altLang="en-US" sz="2800" dirty="0" smtClean="0"/>
                <a:t>則</a:t>
              </a:r>
              <a:endParaRPr lang="zh-TW" altLang="en-US" sz="28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3467931" y="3477872"/>
              <a:ext cx="34301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accent1">
                      <a:lumMod val="75000"/>
                    </a:schemeClr>
                  </a:solidFill>
                </a:rPr>
                <a:t>漁業故事 </a:t>
              </a:r>
              <a:r>
                <a:rPr lang="zh-TW" altLang="en-US" sz="3200" dirty="0" smtClean="0"/>
                <a:t>→ </a:t>
              </a:r>
              <a:r>
                <a:rPr lang="en-US" altLang="zh-TW" sz="2800" dirty="0" smtClean="0"/>
                <a:t>30</a:t>
              </a:r>
              <a:r>
                <a:rPr lang="zh-TW" altLang="en-US" sz="2800" dirty="0"/>
                <a:t>則</a:t>
              </a:r>
            </a:p>
            <a:p>
              <a:endParaRPr lang="zh-TW" altLang="en-US" sz="32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3467931" y="5030449"/>
              <a:ext cx="31895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chemeClr val="accent2"/>
                  </a:solidFill>
                </a:rPr>
                <a:t>畜牧故事 </a:t>
              </a:r>
              <a:r>
                <a:rPr lang="zh-TW" altLang="en-US" sz="3200" b="1" dirty="0">
                  <a:solidFill>
                    <a:srgbClr val="00B050"/>
                  </a:solidFill>
                </a:rPr>
                <a:t> </a:t>
              </a:r>
              <a:r>
                <a:rPr lang="zh-TW" altLang="en-US" sz="2800" dirty="0"/>
                <a:t>→ </a:t>
              </a:r>
              <a:r>
                <a:rPr lang="en-US" altLang="zh-TW" sz="2800" dirty="0" smtClean="0"/>
                <a:t>18</a:t>
              </a:r>
              <a:r>
                <a:rPr lang="zh-TW" altLang="en-US" sz="2800" dirty="0"/>
                <a:t>則</a:t>
              </a: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7001654" y="5093859"/>
            <a:ext cx="25073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────────────</a:t>
            </a:r>
            <a:endParaRPr lang="en-US" altLang="zh-TW" sz="2800" dirty="0"/>
          </a:p>
          <a:p>
            <a:r>
              <a:rPr lang="zh-TW" altLang="en-US" sz="2800" dirty="0" smtClean="0"/>
              <a:t>     共</a:t>
            </a:r>
            <a:r>
              <a:rPr lang="en-US" altLang="zh-TW" sz="2800" dirty="0" smtClean="0"/>
              <a:t>112</a:t>
            </a:r>
            <a:r>
              <a:rPr lang="zh-TW" altLang="en-US" sz="2800" dirty="0" smtClean="0"/>
              <a:t>則</a:t>
            </a:r>
            <a:endParaRPr lang="zh-TW" altLang="en-US" sz="2800" dirty="0"/>
          </a:p>
          <a:p>
            <a:endParaRPr lang="zh-TW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內容版面配置區 3"/>
          <p:cNvPicPr>
            <a:picLocks noChangeAspect="1"/>
          </p:cNvPicPr>
          <p:nvPr/>
        </p:nvPicPr>
        <p:blipFill rotWithShape="1">
          <a:blip r:embed="rId8"/>
          <a:srcRect l="15502" t="15529" r="16241" b="7517"/>
          <a:stretch/>
        </p:blipFill>
        <p:spPr>
          <a:xfrm>
            <a:off x="2506132" y="637623"/>
            <a:ext cx="7266329" cy="460590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9"/>
          <a:srcRect l="15132" t="60119" r="16268" b="25698"/>
          <a:stretch/>
        </p:blipFill>
        <p:spPr>
          <a:xfrm>
            <a:off x="2438400" y="5243529"/>
            <a:ext cx="7334062" cy="8524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0"/>
          <a:srcRect l="4257" t="37994" r="21519" b="14419"/>
          <a:stretch/>
        </p:blipFill>
        <p:spPr>
          <a:xfrm>
            <a:off x="339631" y="2149794"/>
            <a:ext cx="11531600" cy="41567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6652" y="1444341"/>
            <a:ext cx="718658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600" dirty="0" smtClean="0"/>
              <a:t>關注故事內容四元素：角色</a:t>
            </a:r>
            <a:r>
              <a:rPr lang="zh-TW" altLang="en-US" sz="2600" dirty="0"/>
              <a:t>、場景、事件、時間</a:t>
            </a:r>
          </a:p>
        </p:txBody>
      </p:sp>
      <p:sp>
        <p:nvSpPr>
          <p:cNvPr id="4" name="矩形 3"/>
          <p:cNvSpPr/>
          <p:nvPr/>
        </p:nvSpPr>
        <p:spPr>
          <a:xfrm>
            <a:off x="553225" y="5311613"/>
            <a:ext cx="31158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行政院</a:t>
            </a:r>
            <a:r>
              <a:rPr lang="zh-TW" altLang="en-US" sz="2400" dirty="0" smtClean="0"/>
              <a:t>農委會</a:t>
            </a:r>
            <a:endParaRPr lang="en-US" altLang="zh-TW" sz="2400" dirty="0" smtClean="0"/>
          </a:p>
          <a:p>
            <a:r>
              <a:rPr lang="zh-TW" altLang="en-US" sz="2400" dirty="0" smtClean="0"/>
              <a:t>青年</a:t>
            </a:r>
            <a:r>
              <a:rPr lang="zh-TW" altLang="en-US" sz="2400" dirty="0"/>
              <a:t>農民創業入口網</a:t>
            </a:r>
          </a:p>
        </p:txBody>
      </p:sp>
    </p:spTree>
    <p:extLst>
      <p:ext uri="{BB962C8B-B14F-4D97-AF65-F5344CB8AC3E}">
        <p14:creationId xmlns:p14="http://schemas.microsoft.com/office/powerpoint/2010/main" val="173329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6364" y="1462995"/>
            <a:ext cx="10515600" cy="2852737"/>
          </a:xfrm>
        </p:spPr>
        <p:txBody>
          <a:bodyPr/>
          <a:lstStyle/>
          <a:p>
            <a:r>
              <a:rPr lang="zh-TW" altLang="en-US" b="1" dirty="0" smtClean="0">
                <a:solidFill>
                  <a:schemeClr val="bg1"/>
                </a:solidFill>
              </a:rPr>
              <a:t>資料分析與視覺化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46364" y="4572000"/>
            <a:ext cx="10515600" cy="2442693"/>
          </a:xfrm>
        </p:spPr>
        <p:txBody>
          <a:bodyPr>
            <a:norm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</a:rPr>
              <a:t>  </a:t>
            </a:r>
            <a:r>
              <a:rPr lang="en-US" altLang="zh-TW" sz="3600" dirty="0" smtClean="0">
                <a:solidFill>
                  <a:schemeClr val="bg1"/>
                </a:solidFill>
              </a:rPr>
              <a:t>PART 1:</a:t>
            </a:r>
            <a:r>
              <a:rPr lang="zh-TW" altLang="en-US" sz="3600" dirty="0" smtClean="0">
                <a:solidFill>
                  <a:schemeClr val="bg1"/>
                </a:solidFill>
              </a:rPr>
              <a:t> 概念</a:t>
            </a:r>
            <a:r>
              <a:rPr lang="zh-TW" altLang="en-US" sz="3600" dirty="0">
                <a:solidFill>
                  <a:schemeClr val="bg1"/>
                </a:solidFill>
              </a:rPr>
              <a:t>網</a:t>
            </a:r>
            <a:r>
              <a:rPr lang="zh-TW" altLang="en-US" sz="3600" dirty="0" smtClean="0">
                <a:solidFill>
                  <a:schemeClr val="bg1"/>
                </a:solidFill>
              </a:rPr>
              <a:t>絡</a:t>
            </a:r>
            <a:endParaRPr lang="en-US" altLang="zh-TW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30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4367"/>
            <a:ext cx="10515600" cy="904117"/>
          </a:xfrm>
        </p:spPr>
        <p:txBody>
          <a:bodyPr/>
          <a:lstStyle/>
          <a:p>
            <a:r>
              <a:rPr lang="zh-TW" altLang="en-US" dirty="0" smtClean="0"/>
              <a:t>重要概念選取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3666" y="1268484"/>
          <a:ext cx="7696200" cy="1305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8877300" y="2835575"/>
            <a:ext cx="206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225686"/>
                </a:solidFill>
              </a:rPr>
              <a:t>概念→點</a:t>
            </a:r>
            <a:endParaRPr lang="zh-TW" altLang="en-US" sz="2800" dirty="0">
              <a:solidFill>
                <a:srgbClr val="225686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877300" y="3505018"/>
            <a:ext cx="3075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25686"/>
                </a:solidFill>
              </a:rPr>
              <a:t>概念</a:t>
            </a:r>
            <a:r>
              <a:rPr lang="en-US" altLang="zh-TW" sz="2800" dirty="0">
                <a:solidFill>
                  <a:srgbClr val="225686"/>
                </a:solidFill>
              </a:rPr>
              <a:t>-</a:t>
            </a:r>
            <a:r>
              <a:rPr lang="zh-TW" altLang="en-US" sz="2800" dirty="0">
                <a:solidFill>
                  <a:srgbClr val="225686"/>
                </a:solidFill>
              </a:rPr>
              <a:t>概念→線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08566" y="2573867"/>
            <a:ext cx="22394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父親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妻子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老師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其他農民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產銷班班員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農委會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漁會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農會</a:t>
            </a:r>
            <a:endParaRPr lang="en-US" altLang="zh-TW" sz="2400" dirty="0" smtClean="0"/>
          </a:p>
          <a:p>
            <a:pPr algn="ctr"/>
            <a:r>
              <a:rPr lang="en-US" altLang="zh-TW" sz="2400" dirty="0" smtClean="0"/>
              <a:t>.</a:t>
            </a:r>
          </a:p>
          <a:p>
            <a:pPr algn="ctr"/>
            <a:r>
              <a:rPr lang="en-US" altLang="zh-TW" sz="2400" dirty="0" smtClean="0"/>
              <a:t>.</a:t>
            </a:r>
          </a:p>
          <a:p>
            <a:pPr algn="ctr"/>
            <a:r>
              <a:rPr lang="en-US" altLang="zh-TW" sz="2400" dirty="0"/>
              <a:t>.</a:t>
            </a:r>
            <a:endParaRPr lang="en-US" altLang="zh-TW" sz="2400" dirty="0" smtClean="0"/>
          </a:p>
          <a:p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702049" y="2573866"/>
            <a:ext cx="22394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農</a:t>
            </a:r>
            <a:r>
              <a:rPr lang="zh-TW" altLang="en-US" sz="2400" dirty="0"/>
              <a:t>田</a:t>
            </a:r>
            <a:endParaRPr lang="en-US" altLang="zh-TW" sz="2400" dirty="0" smtClean="0"/>
          </a:p>
          <a:p>
            <a:pPr algn="ctr"/>
            <a:r>
              <a:rPr lang="zh-TW" altLang="en-US" sz="2400" dirty="0"/>
              <a:t>蘭園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木瓜園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養殖</a:t>
            </a:r>
            <a:r>
              <a:rPr lang="zh-TW" altLang="en-US" sz="2400" dirty="0"/>
              <a:t>漁業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近海漁業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牧場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養雞場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養豬</a:t>
            </a:r>
            <a:r>
              <a:rPr lang="zh-TW" altLang="en-US" sz="2400" dirty="0"/>
              <a:t>場</a:t>
            </a:r>
            <a:endParaRPr lang="en-US" altLang="zh-TW" sz="2400" dirty="0" smtClean="0"/>
          </a:p>
          <a:p>
            <a:pPr algn="ctr"/>
            <a:r>
              <a:rPr lang="en-US" altLang="zh-TW" sz="2400" dirty="0" smtClean="0"/>
              <a:t>.</a:t>
            </a:r>
          </a:p>
          <a:p>
            <a:pPr algn="ctr"/>
            <a:r>
              <a:rPr lang="en-US" altLang="zh-TW" sz="2400" dirty="0" smtClean="0"/>
              <a:t>.</a:t>
            </a:r>
          </a:p>
          <a:p>
            <a:pPr algn="ctr"/>
            <a:r>
              <a:rPr lang="en-US" altLang="zh-TW" sz="2400" dirty="0"/>
              <a:t>.</a:t>
            </a:r>
            <a:endParaRPr lang="en-US" altLang="zh-TW" sz="2400" dirty="0" smtClean="0"/>
          </a:p>
          <a:p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595533" y="2573866"/>
            <a:ext cx="22394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有機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家鄉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從農</a:t>
            </a:r>
            <a:r>
              <a:rPr lang="zh-TW" altLang="en-US" sz="2400" dirty="0"/>
              <a:t>世家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繼承家</a:t>
            </a:r>
            <a:r>
              <a:rPr lang="zh-TW" altLang="en-US" sz="2400" dirty="0"/>
              <a:t>業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創立品牌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其他機構</a:t>
            </a:r>
            <a:endParaRPr lang="en-US" altLang="zh-TW" sz="2400" dirty="0" smtClean="0"/>
          </a:p>
          <a:p>
            <a:pPr algn="ctr"/>
            <a:r>
              <a:rPr lang="en-US" altLang="zh-TW" sz="2400" dirty="0" smtClean="0"/>
              <a:t>.</a:t>
            </a:r>
          </a:p>
          <a:p>
            <a:pPr algn="ctr"/>
            <a:r>
              <a:rPr lang="en-US" altLang="zh-TW" sz="2400" dirty="0" smtClean="0"/>
              <a:t>.</a:t>
            </a:r>
          </a:p>
          <a:p>
            <a:pPr algn="ctr"/>
            <a:r>
              <a:rPr lang="en-US" altLang="zh-TW" sz="2400" dirty="0"/>
              <a:t>.</a:t>
            </a:r>
            <a:endParaRPr lang="en-US" altLang="zh-TW" sz="24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0538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47436"/>
          </a:xfrm>
        </p:spPr>
      </p:pic>
    </p:spTree>
    <p:extLst>
      <p:ext uri="{BB962C8B-B14F-4D97-AF65-F5344CB8AC3E}">
        <p14:creationId xmlns:p14="http://schemas.microsoft.com/office/powerpoint/2010/main" val="36641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93" y="832556"/>
            <a:ext cx="9718039" cy="5398911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6" y="849489"/>
            <a:ext cx="9294351" cy="52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735482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0402" cy="673548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73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5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 Light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1264</Words>
  <Application>Microsoft Macintosh PowerPoint</Application>
  <PresentationFormat>寬螢幕</PresentationFormat>
  <Paragraphs>299</Paragraphs>
  <Slides>26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Calibri</vt:lpstr>
      <vt:lpstr>Calibri Light</vt:lpstr>
      <vt:lpstr>Wingdings</vt:lpstr>
      <vt:lpstr>微軟正黑體</vt:lpstr>
      <vt:lpstr>新細明體</vt:lpstr>
      <vt:lpstr>Arial</vt:lpstr>
      <vt:lpstr>Office 佈景主題</vt:lpstr>
      <vt:lpstr>家的羈絆，讓台灣農民從北到南</vt:lpstr>
      <vt:lpstr>CONTENTS</vt:lpstr>
      <vt:lpstr>概念主題</vt:lpstr>
      <vt:lpstr>簡介</vt:lpstr>
      <vt:lpstr>資料分析與視覺化</vt:lpstr>
      <vt:lpstr>重要概念選取</vt:lpstr>
      <vt:lpstr>PowerPoint 簡報</vt:lpstr>
      <vt:lpstr>PowerPoint 簡報</vt:lpstr>
      <vt:lpstr>PowerPoint 簡報</vt:lpstr>
      <vt:lpstr>資料分析與視覺化</vt:lpstr>
      <vt:lpstr>農民移動概述與農產外銷</vt:lpstr>
      <vt:lpstr>從農地點</vt:lpstr>
      <vt:lpstr>國內場景</vt:lpstr>
      <vt:lpstr>國際場景</vt:lpstr>
      <vt:lpstr>國內往返場景</vt:lpstr>
      <vt:lpstr>國際往返場景</vt:lpstr>
      <vt:lpstr>農民移動－精選案例</vt:lpstr>
      <vt:lpstr>農民移動－精選案例</vt:lpstr>
      <vt:lpstr>PowerPoint 簡報</vt:lpstr>
      <vt:lpstr>PowerPoint 簡報</vt:lpstr>
      <vt:lpstr>PowerPoint 簡報</vt:lpstr>
      <vt:lpstr>小結</vt:lpstr>
      <vt:lpstr>結論</vt:lpstr>
      <vt:lpstr>PowerPoint 簡報</vt:lpstr>
      <vt:lpstr>Thank you! </vt:lpstr>
      <vt:lpstr>PowerPoint 簡報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Final_presentation</dc:title>
  <dc:creator>廖晧宇</dc:creator>
  <cp:lastModifiedBy>廖晧宇</cp:lastModifiedBy>
  <cp:revision>57</cp:revision>
  <dcterms:created xsi:type="dcterms:W3CDTF">2017-06-21T06:00:12Z</dcterms:created>
  <dcterms:modified xsi:type="dcterms:W3CDTF">2017-06-22T05:13:52Z</dcterms:modified>
</cp:coreProperties>
</file>